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444" r:id="rId2"/>
    <p:sldId id="257" r:id="rId3"/>
    <p:sldId id="406" r:id="rId4"/>
    <p:sldId id="407" r:id="rId5"/>
    <p:sldId id="413" r:id="rId6"/>
    <p:sldId id="427" r:id="rId7"/>
    <p:sldId id="428" r:id="rId8"/>
    <p:sldId id="429" r:id="rId9"/>
    <p:sldId id="433" r:id="rId10"/>
    <p:sldId id="434" r:id="rId11"/>
    <p:sldId id="430" r:id="rId12"/>
    <p:sldId id="431" r:id="rId13"/>
    <p:sldId id="436" r:id="rId14"/>
    <p:sldId id="437" r:id="rId15"/>
    <p:sldId id="414" r:id="rId16"/>
    <p:sldId id="416" r:id="rId17"/>
    <p:sldId id="417" r:id="rId18"/>
    <p:sldId id="415" r:id="rId19"/>
    <p:sldId id="418" r:id="rId20"/>
    <p:sldId id="420" r:id="rId21"/>
    <p:sldId id="421" r:id="rId22"/>
    <p:sldId id="422" r:id="rId23"/>
    <p:sldId id="423" r:id="rId24"/>
    <p:sldId id="424" r:id="rId25"/>
    <p:sldId id="355" r:id="rId26"/>
    <p:sldId id="441" r:id="rId27"/>
    <p:sldId id="375" r:id="rId28"/>
    <p:sldId id="388" r:id="rId29"/>
    <p:sldId id="389" r:id="rId30"/>
    <p:sldId id="390" r:id="rId31"/>
    <p:sldId id="391" r:id="rId32"/>
    <p:sldId id="394" r:id="rId33"/>
    <p:sldId id="395" r:id="rId34"/>
    <p:sldId id="382" r:id="rId35"/>
    <p:sldId id="383" r:id="rId36"/>
    <p:sldId id="379" r:id="rId37"/>
    <p:sldId id="443" r:id="rId38"/>
    <p:sldId id="442" r:id="rId39"/>
    <p:sldId id="408" r:id="rId40"/>
    <p:sldId id="438" r:id="rId41"/>
    <p:sldId id="358" r:id="rId42"/>
    <p:sldId id="439" r:id="rId43"/>
    <p:sldId id="440" r:id="rId44"/>
    <p:sldId id="341" r:id="rId45"/>
    <p:sldId id="316" r:id="rId46"/>
  </p:sldIdLst>
  <p:sldSz cx="9144000" cy="514191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40">
          <p15:clr>
            <a:srgbClr val="A4A3A4"/>
          </p15:clr>
        </p15:guide>
      </p15:sldGuideLst>
    </p:ext>
    <p:ext uri="{2D200454-40CA-4A62-9FC3-DE9A4176ACB9}">
      <p15:notesGuideLst xmlns:p15="http://schemas.microsoft.com/office/powerpoint/2012/main">
        <p15:guide id="1" orient="horz" pos="2880">
          <p15:clr>
            <a:srgbClr val="A4A3A4"/>
          </p15:clr>
        </p15:guide>
        <p15:guide id="2" pos="213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514"/>
    <a:srgbClr val="FAC090"/>
    <a:srgbClr val="F54E2A"/>
    <a:srgbClr val="2287F2"/>
    <a:srgbClr val="EA2485"/>
    <a:srgbClr val="FCFBF7"/>
    <a:srgbClr val="FF33CC"/>
    <a:srgbClr val="3D95F5"/>
    <a:srgbClr val="0E7CF3"/>
    <a:srgbClr val="98D2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73342" autoAdjust="0"/>
  </p:normalViewPr>
  <p:slideViewPr>
    <p:cSldViewPr showGuides="1">
      <p:cViewPr varScale="1">
        <p:scale>
          <a:sx n="88" d="100"/>
          <a:sy n="88" d="100"/>
        </p:scale>
        <p:origin x="1238" y="77"/>
      </p:cViewPr>
      <p:guideLst>
        <p:guide orient="horz" pos="1619"/>
        <p:guide pos="284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2880"/>
        <p:guide pos="213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00D77-675F-4030-AD1B-4A6B1A099987}" type="datetimeFigureOut">
              <a:rPr lang="zh-CN" altLang="en-US" smtClean="0"/>
              <a:t>2021/4/16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8A185-F9DB-4B92-A1A8-CCD8A76DEA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38A185-F9DB-4B92-A1A8-CCD8A76DEA25}" type="slidenum">
              <a:rPr lang="zh-CN" altLang="en-US" smtClean="0"/>
              <a:pPr/>
              <a:t>1</a:t>
            </a:fld>
            <a:endParaRPr lang="zh-CN" altLang="en-US"/>
          </a:p>
        </p:txBody>
      </p:sp>
    </p:spTree>
    <p:extLst>
      <p:ext uri="{BB962C8B-B14F-4D97-AF65-F5344CB8AC3E}">
        <p14:creationId xmlns:p14="http://schemas.microsoft.com/office/powerpoint/2010/main" val="1957250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latin typeface="微软雅黑" panose="020B0503020204020204" pitchFamily="34" charset="-122"/>
                <a:ea typeface="微软雅黑" panose="020B0503020204020204" pitchFamily="34" charset="-122"/>
              </a:rPr>
              <a:t>客户端界面：客户端界面主要呈现二维，在纵向和横向维度上均需要设计，且一般以横向维度为主，需要注意在空间内留白以及相应信息完整，同时因为本身的优势可以呈现更多的信息，在设计界面原型时需要在布局上对界面元素进行归类，分层，排序。</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移动端界面：移动端界面因为受限于界面尺寸，通常呈现一维视角，且界面设计区别于客户端界面侧重为“看”，其以“使用”为核心，凸显其易用性，更加便捷的界面设计，同时移动端需要考虑操作失误率，将元素独特设计以应对触控。</a:t>
            </a:r>
          </a:p>
        </p:txBody>
      </p:sp>
      <p:sp>
        <p:nvSpPr>
          <p:cNvPr id="4" name="灯片编号占位符 3"/>
          <p:cNvSpPr>
            <a:spLocks noGrp="1"/>
          </p:cNvSpPr>
          <p:nvPr>
            <p:ph type="sldNum" sz="quarter" idx="5"/>
          </p:nvPr>
        </p:nvSpPr>
        <p:spPr/>
        <p:txBody>
          <a:bodyPr/>
          <a:lstStyle/>
          <a:p>
            <a:fld id="{4238A185-F9DB-4B92-A1A8-CCD8A76DEA25}" type="slidenum">
              <a:rPr lang="zh-CN" altLang="en-US" smtClean="0"/>
              <a:pPr/>
              <a:t>38</a:t>
            </a:fld>
            <a:endParaRPr lang="zh-CN" altLang="en-US"/>
          </a:p>
        </p:txBody>
      </p:sp>
    </p:spTree>
    <p:extLst>
      <p:ext uri="{BB962C8B-B14F-4D97-AF65-F5344CB8AC3E}">
        <p14:creationId xmlns:p14="http://schemas.microsoft.com/office/powerpoint/2010/main" val="146193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微软雅黑" panose="020B0503020204020204" pitchFamily="34" charset="-122"/>
                <a:ea typeface="微软雅黑" panose="020B0503020204020204" pitchFamily="34" charset="-122"/>
              </a:rPr>
              <a:t>电商模块：以图片，流程为主，整体需要呈现，多维图片的排列整齐，方便用户感知商品的初印象，购物车流程式的交互提升用户的使用体验</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微软雅黑" panose="020B0503020204020204" pitchFamily="34" charset="-122"/>
                <a:ea typeface="微软雅黑" panose="020B0503020204020204" pitchFamily="34" charset="-122"/>
              </a:rPr>
              <a:t>社交模块：以简单信息传递为主，整体风格简约化，凸显交流本身，周边功能键设计不去占据过多社交面板</a:t>
            </a:r>
          </a:p>
          <a:p>
            <a:endParaRPr lang="zh-CN" altLang="en-US" dirty="0"/>
          </a:p>
        </p:txBody>
      </p:sp>
      <p:sp>
        <p:nvSpPr>
          <p:cNvPr id="4" name="灯片编号占位符 3"/>
          <p:cNvSpPr>
            <a:spLocks noGrp="1"/>
          </p:cNvSpPr>
          <p:nvPr>
            <p:ph type="sldNum" sz="quarter" idx="5"/>
          </p:nvPr>
        </p:nvSpPr>
        <p:spPr/>
        <p:txBody>
          <a:bodyPr/>
          <a:lstStyle/>
          <a:p>
            <a:fld id="{4238A185-F9DB-4B92-A1A8-CCD8A76DEA25}" type="slidenum">
              <a:rPr lang="zh-CN" altLang="en-US" smtClean="0"/>
              <a:pPr/>
              <a:t>39</a:t>
            </a:fld>
            <a:endParaRPr lang="zh-CN" altLang="en-US"/>
          </a:p>
        </p:txBody>
      </p:sp>
    </p:spTree>
    <p:extLst>
      <p:ext uri="{BB962C8B-B14F-4D97-AF65-F5344CB8AC3E}">
        <p14:creationId xmlns:p14="http://schemas.microsoft.com/office/powerpoint/2010/main" val="704627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对任何界面而言，“明确”是首要的也是最重要的一点。人们必须能够辨别出它是什么，才能有效地使用你设计出来的界面。设计师们在设计的时候，要去关心人们为何会使用这个应用，去了解什么样的界面是能帮助他们与之互动的，去预测人们在使用时的行为并能够成功地反馈给他们。这样做了之后，界面中再出现的需要推理的地方以及延时反应都是可以被容忍的，但是绝对不能出现让用户困惑的地方。明确的界面能够给使用者进一步操作的信心。一个应用就算它有一百张页面，但是每一页都是清晰明确的，它也远胜于只有一页却不知所云的应用。</a:t>
            </a:r>
          </a:p>
          <a:p>
            <a:endParaRPr lang="zh-CN" altLang="en-US" dirty="0"/>
          </a:p>
        </p:txBody>
      </p:sp>
      <p:sp>
        <p:nvSpPr>
          <p:cNvPr id="4" name="灯片编号占位符 3"/>
          <p:cNvSpPr>
            <a:spLocks noGrp="1"/>
          </p:cNvSpPr>
          <p:nvPr>
            <p:ph type="sldNum" sz="quarter" idx="5"/>
          </p:nvPr>
        </p:nvSpPr>
        <p:spPr/>
        <p:txBody>
          <a:bodyPr/>
          <a:lstStyle/>
          <a:p>
            <a:fld id="{4238A185-F9DB-4B92-A1A8-CCD8A76DEA25}" type="slidenum">
              <a:rPr lang="zh-CN" altLang="en-US" smtClean="0"/>
              <a:pPr/>
              <a:t>18</a:t>
            </a:fld>
            <a:endParaRPr lang="zh-CN" altLang="en-US"/>
          </a:p>
        </p:txBody>
      </p:sp>
    </p:spTree>
    <p:extLst>
      <p:ext uri="{BB962C8B-B14F-4D97-AF65-F5344CB8AC3E}">
        <p14:creationId xmlns:p14="http://schemas.microsoft.com/office/powerpoint/2010/main" val="2908414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人们会在自己能掌控的环境中感觉最舒心，最放松。设计草率的软件应用不但剥夺了这种舒适性，还会迫使人们面对毫无预期的互动，困惑的流程和意外的结果。通过定期的梳理系统状态，描述因果关系（如果你这个做了，就会被体现出来），并且在每一步操作都给出提示，让用户感觉每一步操作都在他的掌控中。不要担心说，这不是“显而易见”的吗？因为世界上从来没有显而易见的事情。</a:t>
            </a:r>
          </a:p>
          <a:p>
            <a:endParaRPr lang="zh-CN" altLang="en-US" dirty="0"/>
          </a:p>
        </p:txBody>
      </p:sp>
      <p:sp>
        <p:nvSpPr>
          <p:cNvPr id="4" name="灯片编号占位符 3"/>
          <p:cNvSpPr>
            <a:spLocks noGrp="1"/>
          </p:cNvSpPr>
          <p:nvPr>
            <p:ph type="sldNum" sz="quarter" idx="5"/>
          </p:nvPr>
        </p:nvSpPr>
        <p:spPr/>
        <p:txBody>
          <a:bodyPr/>
          <a:lstStyle/>
          <a:p>
            <a:fld id="{4238A185-F9DB-4B92-A1A8-CCD8A76DEA25}" type="slidenum">
              <a:rPr lang="zh-CN" altLang="en-US" smtClean="0"/>
              <a:pPr/>
              <a:t>19</a:t>
            </a:fld>
            <a:endParaRPr lang="zh-CN" altLang="en-US"/>
          </a:p>
        </p:txBody>
      </p:sp>
    </p:spTree>
    <p:extLst>
      <p:ext uri="{BB962C8B-B14F-4D97-AF65-F5344CB8AC3E}">
        <p14:creationId xmlns:p14="http://schemas.microsoft.com/office/powerpoint/2010/main" val="212639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好的界面是无意识的，就像我们在实际生活中直接操作的感觉一样。这并不是那么容易实现的，并且随着元素和资讯的不断增加，这就变得更难，所以我们设计界面来帮助我们去和它们互动。要想在画面上添加一个不必要的东西是非常简单，例如，加个华丽的按钮，镶边，图形，选项，偏好，窗口，附件和其它一些冗余的东西。以至于我们一头扎进处理界面元素细节的怪圈中而忽视了最重要的事情。取而代之的，你应该抓住直观操作这个最初的目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界面设计要尽可能的简洁，更多的可识别的惯用自然手势。理想情况下，界面会变得非常细微，用户在会有直观操作的感觉。</a:t>
            </a:r>
          </a:p>
          <a:p>
            <a:endParaRPr lang="zh-CN" altLang="en-US" dirty="0"/>
          </a:p>
        </p:txBody>
      </p:sp>
      <p:sp>
        <p:nvSpPr>
          <p:cNvPr id="4" name="灯片编号占位符 3"/>
          <p:cNvSpPr>
            <a:spLocks noGrp="1"/>
          </p:cNvSpPr>
          <p:nvPr>
            <p:ph type="sldNum" sz="quarter" idx="5"/>
          </p:nvPr>
        </p:nvSpPr>
        <p:spPr/>
        <p:txBody>
          <a:bodyPr/>
          <a:lstStyle/>
          <a:p>
            <a:fld id="{4238A185-F9DB-4B92-A1A8-CCD8A76DEA25}" type="slidenum">
              <a:rPr lang="zh-CN" altLang="en-US" smtClean="0"/>
              <a:pPr/>
              <a:t>20</a:t>
            </a:fld>
            <a:endParaRPr lang="zh-CN" altLang="en-US"/>
          </a:p>
        </p:txBody>
      </p:sp>
    </p:spTree>
    <p:extLst>
      <p:ext uri="{BB962C8B-B14F-4D97-AF65-F5344CB8AC3E}">
        <p14:creationId xmlns:p14="http://schemas.microsoft.com/office/powerpoint/2010/main" val="195987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只在画面中显示必要的信息。如果用户需要作出决定，只要展现足够的信息供其选择，然后他们会到下一页去寻找更多的细节。避免一次呈现或解释全部的信息，如果可以的话，将选择放在后面的画面展示。这会使你的界面交互更加清晰。</a:t>
            </a:r>
          </a:p>
          <a:p>
            <a:endParaRPr lang="zh-CN" altLang="en-US" dirty="0"/>
          </a:p>
        </p:txBody>
      </p:sp>
      <p:sp>
        <p:nvSpPr>
          <p:cNvPr id="4" name="灯片编号占位符 3"/>
          <p:cNvSpPr>
            <a:spLocks noGrp="1"/>
          </p:cNvSpPr>
          <p:nvPr>
            <p:ph type="sldNum" sz="quarter" idx="5"/>
          </p:nvPr>
        </p:nvSpPr>
        <p:spPr/>
        <p:txBody>
          <a:bodyPr/>
          <a:lstStyle/>
          <a:p>
            <a:fld id="{4238A185-F9DB-4B92-A1A8-CCD8A76DEA25}" type="slidenum">
              <a:rPr lang="zh-CN" altLang="en-US" smtClean="0"/>
              <a:pPr/>
              <a:t>21</a:t>
            </a:fld>
            <a:endParaRPr lang="zh-CN" altLang="en-US"/>
          </a:p>
        </p:txBody>
      </p:sp>
    </p:spTree>
    <p:extLst>
      <p:ext uri="{BB962C8B-B14F-4D97-AF65-F5344CB8AC3E}">
        <p14:creationId xmlns:p14="http://schemas.microsoft.com/office/powerpoint/2010/main" val="1244508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理想的界面设计中，「帮助」选项是没有必要，因为界面操作是有引导性的。「帮助」的下一步，实际上是，内嵌在上下文中的“帮助”，只有在用户确实需要的时候才显示，平常应该是隐藏的状态。让用户自己去寻求帮助，。重要的是你要保证用户可以顺畅的使用你的界面。</a:t>
            </a:r>
          </a:p>
          <a:p>
            <a:endParaRPr lang="zh-CN" altLang="en-US" dirty="0"/>
          </a:p>
        </p:txBody>
      </p:sp>
      <p:sp>
        <p:nvSpPr>
          <p:cNvPr id="4" name="灯片编号占位符 3"/>
          <p:cNvSpPr>
            <a:spLocks noGrp="1"/>
          </p:cNvSpPr>
          <p:nvPr>
            <p:ph type="sldNum" sz="quarter" idx="5"/>
          </p:nvPr>
        </p:nvSpPr>
        <p:spPr/>
        <p:txBody>
          <a:bodyPr/>
          <a:lstStyle/>
          <a:p>
            <a:fld id="{4238A185-F9DB-4B92-A1A8-CCD8A76DEA25}" type="slidenum">
              <a:rPr lang="zh-CN" altLang="en-US" smtClean="0"/>
              <a:pPr/>
              <a:t>22</a:t>
            </a:fld>
            <a:endParaRPr lang="zh-CN" altLang="en-US"/>
          </a:p>
        </p:txBody>
      </p:sp>
    </p:spTree>
    <p:extLst>
      <p:ext uri="{BB962C8B-B14F-4D97-AF65-F5344CB8AC3E}">
        <p14:creationId xmlns:p14="http://schemas.microsoft.com/office/powerpoint/2010/main" val="331490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恰当地编排画面上的元素能够以少见多，帮助他人更加快速简单地理解你设计的界面，因为你已经用你的设计清楚的说明了她们彼此之间的关系。用方位和方向上的编排可以自然地将相同的元素联系在一起。通过对内容的巧妙编排，可以减轻用户的认知负担，他们不再需要花时间去思考元素之间的关联，因为你已经做好了。不要迫使用户去思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用你的设计直接呈现给他们看。</a:t>
            </a:r>
          </a:p>
          <a:p>
            <a:endParaRPr lang="zh-CN" altLang="en-US" dirty="0"/>
          </a:p>
        </p:txBody>
      </p:sp>
      <p:sp>
        <p:nvSpPr>
          <p:cNvPr id="4" name="灯片编号占位符 3"/>
          <p:cNvSpPr>
            <a:spLocks noGrp="1"/>
          </p:cNvSpPr>
          <p:nvPr>
            <p:ph type="sldNum" sz="quarter" idx="5"/>
          </p:nvPr>
        </p:nvSpPr>
        <p:spPr/>
        <p:txBody>
          <a:bodyPr/>
          <a:lstStyle/>
          <a:p>
            <a:fld id="{4238A185-F9DB-4B92-A1A8-CCD8A76DEA25}" type="slidenum">
              <a:rPr lang="zh-CN" altLang="en-US" smtClean="0"/>
              <a:pPr/>
              <a:t>23</a:t>
            </a:fld>
            <a:endParaRPr lang="zh-CN" altLang="en-US"/>
          </a:p>
        </p:txBody>
      </p:sp>
    </p:spTree>
    <p:extLst>
      <p:ext uri="{BB962C8B-B14F-4D97-AF65-F5344CB8AC3E}">
        <p14:creationId xmlns:p14="http://schemas.microsoft.com/office/powerpoint/2010/main" val="3108491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物体的色彩会随光线改变而改变。艳阳高照下与夕阳西下时，同一棵树，也会呈现不同的景象。在自然世界中，色彩很容易受环境影响而改变，所以在设计时，色彩不应该占很大的比重。作为辅助，我们可以用高亮的颜色，吸引注意力，但这不是区别这些的唯一方法。在长篇阅读或是长时间对着屏幕的情况下，可以使用柔和的背景，降低亮度，当然也可用活泼亮丽的色彩当背景，但是要确保适合你的读者。</a:t>
            </a:r>
          </a:p>
          <a:p>
            <a:endParaRPr lang="zh-CN" altLang="en-US" dirty="0"/>
          </a:p>
        </p:txBody>
      </p:sp>
      <p:sp>
        <p:nvSpPr>
          <p:cNvPr id="4" name="灯片编号占位符 3"/>
          <p:cNvSpPr>
            <a:spLocks noGrp="1"/>
          </p:cNvSpPr>
          <p:nvPr>
            <p:ph type="sldNum" sz="quarter" idx="5"/>
          </p:nvPr>
        </p:nvSpPr>
        <p:spPr/>
        <p:txBody>
          <a:bodyPr/>
          <a:lstStyle/>
          <a:p>
            <a:fld id="{4238A185-F9DB-4B92-A1A8-CCD8A76DEA25}" type="slidenum">
              <a:rPr lang="zh-CN" altLang="en-US" smtClean="0"/>
              <a:pPr/>
              <a:t>24</a:t>
            </a:fld>
            <a:endParaRPr lang="zh-CN" altLang="en-US"/>
          </a:p>
        </p:txBody>
      </p:sp>
    </p:spTree>
    <p:extLst>
      <p:ext uri="{BB962C8B-B14F-4D97-AF65-F5344CB8AC3E}">
        <p14:creationId xmlns:p14="http://schemas.microsoft.com/office/powerpoint/2010/main" val="3791409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38A185-F9DB-4B92-A1A8-CCD8A76DEA25}" type="slidenum">
              <a:rPr lang="zh-CN" altLang="en-US" smtClean="0"/>
              <a:t>27</a:t>
            </a:fld>
            <a:endParaRPr lang="zh-CN" altLang="en-US"/>
          </a:p>
        </p:txBody>
      </p:sp>
    </p:spTree>
    <p:extLst>
      <p:ext uri="{BB962C8B-B14F-4D97-AF65-F5344CB8AC3E}">
        <p14:creationId xmlns:p14="http://schemas.microsoft.com/office/powerpoint/2010/main" val="2577351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p:spPr>
        <p:txBody>
          <a:bodyPr/>
          <a:lstStyle/>
          <a:p>
            <a:r>
              <a:rPr lang="zh-CN" altLang="en-US"/>
              <a:t>单击此处编辑母版标题样式</a:t>
            </a:r>
          </a:p>
        </p:txBody>
      </p:sp>
      <p:sp>
        <p:nvSpPr>
          <p:cNvPr id="3" name="副标题 2"/>
          <p:cNvSpPr>
            <a:spLocks noGrp="1"/>
          </p:cNvSpPr>
          <p:nvPr>
            <p:ph type="subTitle" idx="1"/>
          </p:nvPr>
        </p:nvSpPr>
        <p:spPr>
          <a:xfrm>
            <a:off x="1371600" y="2913751"/>
            <a:ext cx="6400800" cy="13140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6254065-6D17-4A3A-91E4-21B75217D363}" type="datetimeFigureOut">
              <a:rPr lang="zh-CN" altLang="en-US" smtClean="0"/>
              <a:t>2021/4/16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254065-6D17-4A3A-91E4-21B75217D363}" type="datetimeFigureOut">
              <a:rPr lang="zh-CN" altLang="en-US" smtClean="0"/>
              <a:t>2021/4/16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34"/>
            <a:ext cx="2057400" cy="328868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34"/>
            <a:ext cx="6019800" cy="328868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254065-6D17-4A3A-91E4-21B75217D363}" type="datetimeFigureOut">
              <a:rPr lang="zh-CN" altLang="en-US" smtClean="0"/>
              <a:t>2021/4/16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254065-6D17-4A3A-91E4-21B75217D363}" type="datetimeFigureOut">
              <a:rPr lang="zh-CN" altLang="en-US" smtClean="0"/>
              <a:t>2021/4/16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156"/>
            <a:ext cx="7772400" cy="1021241"/>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363"/>
            <a:ext cx="7772400" cy="112479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6254065-6D17-4A3A-91E4-21B75217D363}" type="datetimeFigureOut">
              <a:rPr lang="zh-CN" altLang="en-US" smtClean="0"/>
              <a:t>2021/4/16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899835"/>
            <a:ext cx="4038600" cy="25435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99835"/>
            <a:ext cx="4038600" cy="25435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6254065-6D17-4A3A-91E4-21B75217D363}" type="datetimeFigureOut">
              <a:rPr lang="zh-CN" altLang="en-US" smtClean="0"/>
              <a:t>2021/4/16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80"/>
            <a:ext cx="4040188" cy="47967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0653"/>
            <a:ext cx="4040188" cy="29625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0980"/>
            <a:ext cx="4041775" cy="47967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0653"/>
            <a:ext cx="4041775" cy="29625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6254065-6D17-4A3A-91E4-21B75217D363}" type="datetimeFigureOut">
              <a:rPr lang="zh-CN" altLang="en-US" smtClean="0"/>
              <a:t>2021/4/16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6254065-6D17-4A3A-91E4-21B75217D363}" type="datetimeFigureOut">
              <a:rPr lang="zh-CN" altLang="en-US" smtClean="0"/>
              <a:t>2021/4/16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254065-6D17-4A3A-91E4-21B75217D363}" type="datetimeFigureOut">
              <a:rPr lang="zh-CN" altLang="en-US" smtClean="0"/>
              <a:t>2021/4/16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24"/>
            <a:ext cx="3008313" cy="871269"/>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25"/>
            <a:ext cx="5111750" cy="43884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5993"/>
            <a:ext cx="3008313" cy="35172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254065-6D17-4A3A-91E4-21B75217D363}" type="datetimeFigureOut">
              <a:rPr lang="zh-CN" altLang="en-US" smtClean="0"/>
              <a:t>2021/4/16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599339"/>
            <a:ext cx="5486400" cy="42492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439"/>
            <a:ext cx="5486400" cy="30851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4262"/>
            <a:ext cx="5486400" cy="60346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254065-6D17-4A3A-91E4-21B75217D363}" type="datetimeFigureOut">
              <a:rPr lang="zh-CN" altLang="en-US" smtClean="0"/>
              <a:t>2021/4/16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15"/>
            <a:ext cx="8229600" cy="85698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199780"/>
            <a:ext cx="8229600" cy="33934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5792"/>
            <a:ext cx="2133600" cy="273759"/>
          </a:xfrm>
          <a:prstGeom prst="rect">
            <a:avLst/>
          </a:prstGeom>
        </p:spPr>
        <p:txBody>
          <a:bodyPr vert="horz" lIns="91440" tIns="45720" rIns="91440" bIns="45720" rtlCol="0" anchor="ctr"/>
          <a:lstStyle>
            <a:lvl1pPr algn="l">
              <a:defRPr sz="1200">
                <a:solidFill>
                  <a:schemeClr val="tx1">
                    <a:tint val="75000"/>
                  </a:schemeClr>
                </a:solidFill>
              </a:defRPr>
            </a:lvl1pPr>
          </a:lstStyle>
          <a:p>
            <a:fld id="{36254065-6D17-4A3A-91E4-21B75217D363}" type="datetimeFigureOut">
              <a:rPr lang="zh-CN" altLang="en-US" smtClean="0"/>
              <a:t>2021/4/16</a:t>
            </a:fld>
            <a:endParaRPr lang="zh-CN" altLang="en-US"/>
          </a:p>
        </p:txBody>
      </p:sp>
      <p:sp>
        <p:nvSpPr>
          <p:cNvPr id="5" name="页脚占位符 4"/>
          <p:cNvSpPr>
            <a:spLocks noGrp="1"/>
          </p:cNvSpPr>
          <p:nvPr>
            <p:ph type="ftr" sz="quarter" idx="3"/>
          </p:nvPr>
        </p:nvSpPr>
        <p:spPr>
          <a:xfrm>
            <a:off x="3124200" y="4765792"/>
            <a:ext cx="2895600" cy="27375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5792"/>
            <a:ext cx="2133600" cy="273759"/>
          </a:xfrm>
          <a:prstGeom prst="rect">
            <a:avLst/>
          </a:prstGeom>
        </p:spPr>
        <p:txBody>
          <a:bodyPr vert="horz" lIns="91440" tIns="45720" rIns="91440" bIns="45720" rtlCol="0" anchor="ctr"/>
          <a:lstStyle>
            <a:lvl1pPr algn="r">
              <a:defRPr sz="1200">
                <a:solidFill>
                  <a:schemeClr val="tx1">
                    <a:tint val="75000"/>
                  </a:schemeClr>
                </a:solidFill>
              </a:defRPr>
            </a:lvl1pPr>
          </a:lstStyle>
          <a:p>
            <a:fld id="{33A8F8CD-9200-4504-81DD-97A3817DB8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jianshu.com/p/9f7b4be730a1" TargetMode="External"/><Relationship Id="rId2" Type="http://schemas.openxmlformats.org/officeDocument/2006/relationships/hyperlink" Target="http://www.woshipm.com/rp/1006607.html"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5961211" y="-885968"/>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8"/>
          <p:cNvSpPr>
            <a:spLocks noChangeArrowheads="1"/>
          </p:cNvSpPr>
          <p:nvPr/>
        </p:nvSpPr>
        <p:spPr bwMode="auto">
          <a:xfrm>
            <a:off x="7637611" y="-30306"/>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9"/>
          <p:cNvSpPr>
            <a:spLocks noChangeArrowheads="1"/>
          </p:cNvSpPr>
          <p:nvPr/>
        </p:nvSpPr>
        <p:spPr bwMode="auto">
          <a:xfrm>
            <a:off x="5456385" y="603107"/>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Oval 10"/>
          <p:cNvSpPr>
            <a:spLocks noChangeArrowheads="1"/>
          </p:cNvSpPr>
          <p:nvPr/>
        </p:nvSpPr>
        <p:spPr bwMode="auto">
          <a:xfrm>
            <a:off x="6872436" y="638032"/>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Oval 11"/>
          <p:cNvSpPr>
            <a:spLocks noChangeArrowheads="1"/>
          </p:cNvSpPr>
          <p:nvPr/>
        </p:nvSpPr>
        <p:spPr bwMode="auto">
          <a:xfrm>
            <a:off x="7875736" y="80820"/>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2"/>
          <p:cNvSpPr>
            <a:spLocks noChangeArrowheads="1"/>
          </p:cNvSpPr>
          <p:nvPr/>
        </p:nvSpPr>
        <p:spPr bwMode="auto">
          <a:xfrm>
            <a:off x="8393261" y="-1063768"/>
            <a:ext cx="2003425" cy="2006600"/>
          </a:xfrm>
          <a:prstGeom prst="ellipse">
            <a:avLst/>
          </a:prstGeom>
          <a:solidFill>
            <a:srgbClr val="F4D500">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Oval 13"/>
          <p:cNvSpPr>
            <a:spLocks noChangeArrowheads="1"/>
          </p:cNvSpPr>
          <p:nvPr/>
        </p:nvSpPr>
        <p:spPr bwMode="auto">
          <a:xfrm>
            <a:off x="7596336" y="565007"/>
            <a:ext cx="1790700" cy="1795463"/>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Oval 14"/>
          <p:cNvSpPr>
            <a:spLocks noChangeArrowheads="1"/>
          </p:cNvSpPr>
          <p:nvPr/>
        </p:nvSpPr>
        <p:spPr bwMode="auto">
          <a:xfrm>
            <a:off x="9056836" y="1722295"/>
            <a:ext cx="714375" cy="714375"/>
          </a:xfrm>
          <a:prstGeom prst="ellipse">
            <a:avLst/>
          </a:prstGeom>
          <a:solidFill>
            <a:srgbClr val="99CED2">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Oval 15"/>
          <p:cNvSpPr>
            <a:spLocks noChangeArrowheads="1"/>
          </p:cNvSpPr>
          <p:nvPr/>
        </p:nvSpPr>
        <p:spPr bwMode="auto">
          <a:xfrm>
            <a:off x="9447361" y="999982"/>
            <a:ext cx="365125" cy="365125"/>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16"/>
          <p:cNvSpPr>
            <a:spLocks noChangeArrowheads="1"/>
          </p:cNvSpPr>
          <p:nvPr/>
        </p:nvSpPr>
        <p:spPr bwMode="auto">
          <a:xfrm>
            <a:off x="8259911" y="2312845"/>
            <a:ext cx="635000" cy="636588"/>
          </a:xfrm>
          <a:prstGeom prst="ellipse">
            <a:avLst/>
          </a:prstGeom>
          <a:solidFill>
            <a:srgbClr val="E78A47">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Oval 17"/>
          <p:cNvSpPr>
            <a:spLocks noChangeArrowheads="1"/>
          </p:cNvSpPr>
          <p:nvPr/>
        </p:nvSpPr>
        <p:spPr bwMode="auto">
          <a:xfrm>
            <a:off x="7482036" y="2736707"/>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8"/>
          <p:cNvSpPr>
            <a:spLocks noChangeArrowheads="1"/>
          </p:cNvSpPr>
          <p:nvPr/>
        </p:nvSpPr>
        <p:spPr bwMode="auto">
          <a:xfrm>
            <a:off x="8767911" y="2328720"/>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Oval 19"/>
          <p:cNvSpPr>
            <a:spLocks noChangeArrowheads="1"/>
          </p:cNvSpPr>
          <p:nvPr/>
        </p:nvSpPr>
        <p:spPr bwMode="auto">
          <a:xfrm>
            <a:off x="8012261" y="2163620"/>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Oval 20"/>
          <p:cNvSpPr>
            <a:spLocks noChangeArrowheads="1"/>
          </p:cNvSpPr>
          <p:nvPr/>
        </p:nvSpPr>
        <p:spPr bwMode="auto">
          <a:xfrm>
            <a:off x="7729686" y="2335070"/>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Oval 21"/>
          <p:cNvSpPr>
            <a:spLocks noChangeArrowheads="1"/>
          </p:cNvSpPr>
          <p:nvPr/>
        </p:nvSpPr>
        <p:spPr bwMode="auto">
          <a:xfrm>
            <a:off x="6926411" y="1766745"/>
            <a:ext cx="1009650" cy="1011238"/>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Oval 22"/>
          <p:cNvSpPr>
            <a:spLocks noChangeArrowheads="1"/>
          </p:cNvSpPr>
          <p:nvPr/>
        </p:nvSpPr>
        <p:spPr bwMode="auto">
          <a:xfrm>
            <a:off x="6456511" y="1485757"/>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Oval 23"/>
          <p:cNvSpPr>
            <a:spLocks noChangeArrowheads="1"/>
          </p:cNvSpPr>
          <p:nvPr/>
        </p:nvSpPr>
        <p:spPr bwMode="auto">
          <a:xfrm>
            <a:off x="6123136" y="1966770"/>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Oval 24"/>
          <p:cNvSpPr>
            <a:spLocks noChangeArrowheads="1"/>
          </p:cNvSpPr>
          <p:nvPr/>
        </p:nvSpPr>
        <p:spPr bwMode="auto">
          <a:xfrm>
            <a:off x="5770711" y="2163620"/>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Oval 25"/>
          <p:cNvSpPr>
            <a:spLocks noChangeArrowheads="1"/>
          </p:cNvSpPr>
          <p:nvPr/>
        </p:nvSpPr>
        <p:spPr bwMode="auto">
          <a:xfrm>
            <a:off x="7185173" y="3329598"/>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Oval 26"/>
          <p:cNvSpPr>
            <a:spLocks noChangeArrowheads="1"/>
          </p:cNvSpPr>
          <p:nvPr/>
        </p:nvSpPr>
        <p:spPr bwMode="auto">
          <a:xfrm>
            <a:off x="7135961" y="3909870"/>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Oval 27"/>
          <p:cNvSpPr>
            <a:spLocks noChangeArrowheads="1"/>
          </p:cNvSpPr>
          <p:nvPr/>
        </p:nvSpPr>
        <p:spPr bwMode="auto">
          <a:xfrm>
            <a:off x="7258912" y="4131694"/>
            <a:ext cx="241300" cy="24130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Oval 28"/>
          <p:cNvSpPr>
            <a:spLocks noChangeArrowheads="1"/>
          </p:cNvSpPr>
          <p:nvPr/>
        </p:nvSpPr>
        <p:spPr bwMode="auto">
          <a:xfrm>
            <a:off x="6881961" y="4595670"/>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Oval 29"/>
          <p:cNvSpPr>
            <a:spLocks noChangeArrowheads="1"/>
          </p:cNvSpPr>
          <p:nvPr/>
        </p:nvSpPr>
        <p:spPr bwMode="auto">
          <a:xfrm>
            <a:off x="7078811" y="4962382"/>
            <a:ext cx="146050" cy="146050"/>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Oval 30"/>
          <p:cNvSpPr>
            <a:spLocks noChangeArrowheads="1"/>
          </p:cNvSpPr>
          <p:nvPr/>
        </p:nvSpPr>
        <p:spPr bwMode="auto">
          <a:xfrm>
            <a:off x="7075636" y="4595670"/>
            <a:ext cx="263525" cy="261938"/>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Oval 31"/>
          <p:cNvSpPr>
            <a:spLocks noChangeArrowheads="1"/>
          </p:cNvSpPr>
          <p:nvPr/>
        </p:nvSpPr>
        <p:spPr bwMode="auto">
          <a:xfrm>
            <a:off x="7002611" y="4784582"/>
            <a:ext cx="149225" cy="149225"/>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4" name="Oval 32"/>
          <p:cNvSpPr>
            <a:spLocks noChangeArrowheads="1"/>
          </p:cNvSpPr>
          <p:nvPr/>
        </p:nvSpPr>
        <p:spPr bwMode="auto">
          <a:xfrm>
            <a:off x="6897836" y="4262295"/>
            <a:ext cx="333375" cy="333375"/>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5" name="Oval 33"/>
          <p:cNvSpPr>
            <a:spLocks noChangeArrowheads="1"/>
          </p:cNvSpPr>
          <p:nvPr/>
        </p:nvSpPr>
        <p:spPr bwMode="auto">
          <a:xfrm>
            <a:off x="6967686" y="1579420"/>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7" name="Oval 34"/>
          <p:cNvSpPr>
            <a:spLocks noChangeArrowheads="1"/>
          </p:cNvSpPr>
          <p:nvPr/>
        </p:nvSpPr>
        <p:spPr bwMode="auto">
          <a:xfrm>
            <a:off x="7243911" y="3470132"/>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8" name="Oval 35"/>
          <p:cNvSpPr>
            <a:spLocks noChangeArrowheads="1"/>
          </p:cNvSpPr>
          <p:nvPr/>
        </p:nvSpPr>
        <p:spPr bwMode="auto">
          <a:xfrm>
            <a:off x="6777186" y="3841607"/>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9" name="Oval 36"/>
          <p:cNvSpPr>
            <a:spLocks noChangeArrowheads="1"/>
          </p:cNvSpPr>
          <p:nvPr/>
        </p:nvSpPr>
        <p:spPr bwMode="auto">
          <a:xfrm>
            <a:off x="6529604" y="3276458"/>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0" name="Oval 37"/>
          <p:cNvSpPr>
            <a:spLocks noChangeArrowheads="1"/>
          </p:cNvSpPr>
          <p:nvPr/>
        </p:nvSpPr>
        <p:spPr bwMode="auto">
          <a:xfrm>
            <a:off x="6224736" y="2186639"/>
            <a:ext cx="1295400" cy="1220788"/>
          </a:xfrm>
          <a:prstGeom prst="ellipse">
            <a:avLst/>
          </a:prstGeom>
          <a:solidFill>
            <a:srgbClr val="EA5514">
              <a:alpha val="61176"/>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1" name="Rectangle 38"/>
          <p:cNvSpPr>
            <a:spLocks noChangeArrowheads="1"/>
          </p:cNvSpPr>
          <p:nvPr/>
        </p:nvSpPr>
        <p:spPr bwMode="auto">
          <a:xfrm>
            <a:off x="4063553" y="2339985"/>
            <a:ext cx="18976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lvl="0" algn="dist"/>
            <a:r>
              <a:rPr lang="zh-CN" altLang="en-US" sz="6000" b="1" dirty="0">
                <a:solidFill>
                  <a:srgbClr val="F54E2A"/>
                </a:solidFill>
                <a:latin typeface="微软雅黑" pitchFamily="34" charset="-122"/>
                <a:ea typeface="微软雅黑" pitchFamily="34" charset="-122"/>
                <a:cs typeface="+mn-cs"/>
                <a:sym typeface="+mn-lt"/>
              </a:rPr>
              <a:t>课堂</a:t>
            </a:r>
            <a:endParaRPr kumimoji="0" lang="zh-CN" altLang="zh-CN" sz="1600" b="0" i="0" u="none" strike="noStrike" cap="none" normalizeH="0" baseline="0" dirty="0">
              <a:ln>
                <a:noFill/>
              </a:ln>
              <a:solidFill>
                <a:srgbClr val="F54E2A"/>
              </a:solidFill>
              <a:effectLst/>
            </a:endParaRPr>
          </a:p>
        </p:txBody>
      </p:sp>
      <p:sp>
        <p:nvSpPr>
          <p:cNvPr id="1034" name="Rectangle 41"/>
          <p:cNvSpPr>
            <a:spLocks noChangeArrowheads="1"/>
          </p:cNvSpPr>
          <p:nvPr/>
        </p:nvSpPr>
        <p:spPr bwMode="auto">
          <a:xfrm>
            <a:off x="1774650" y="2326252"/>
            <a:ext cx="193471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lvl="0" algn="dist"/>
            <a:r>
              <a:rPr lang="zh-CN" altLang="en-US" sz="6000" b="1" dirty="0">
                <a:solidFill>
                  <a:srgbClr val="3A3A3A"/>
                </a:solidFill>
                <a:latin typeface="微软雅黑" pitchFamily="34" charset="-122"/>
                <a:ea typeface="微软雅黑" pitchFamily="34" charset="-122"/>
                <a:sym typeface="+mn-lt"/>
              </a:rPr>
              <a:t>翻转</a:t>
            </a:r>
            <a:endParaRPr lang="zh-CN" altLang="zh-CN" sz="6000" b="1" dirty="0">
              <a:solidFill>
                <a:srgbClr val="3A3A3A"/>
              </a:solidFill>
              <a:latin typeface="微软雅黑" pitchFamily="34" charset="-122"/>
              <a:ea typeface="微软雅黑" pitchFamily="34" charset="-122"/>
            </a:endParaRPr>
          </a:p>
        </p:txBody>
      </p:sp>
      <p:sp>
        <p:nvSpPr>
          <p:cNvPr id="50" name="圆角矩形 49"/>
          <p:cNvSpPr/>
          <p:nvPr/>
        </p:nvSpPr>
        <p:spPr>
          <a:xfrm>
            <a:off x="5426190" y="3499847"/>
            <a:ext cx="1295400" cy="468711"/>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EA5514"/>
                </a:solidFill>
                <a:latin typeface="微软雅黑" panose="020B0503020204020204" pitchFamily="34" charset="-122"/>
                <a:ea typeface="微软雅黑" panose="020B0503020204020204" pitchFamily="34" charset="-122"/>
              </a:rPr>
              <a:t>G10</a:t>
            </a:r>
            <a:endParaRPr lang="zh-CN" altLang="en-US" sz="2400" dirty="0">
              <a:solidFill>
                <a:srgbClr val="EA5514"/>
              </a:solidFill>
              <a:latin typeface="微软雅黑" panose="020B0503020204020204" pitchFamily="34" charset="-122"/>
              <a:ea typeface="微软雅黑" panose="020B0503020204020204" pitchFamily="34" charset="-122"/>
            </a:endParaRPr>
          </a:p>
        </p:txBody>
      </p:sp>
      <p:sp>
        <p:nvSpPr>
          <p:cNvPr id="38" name="Rectangle 40">
            <a:extLst>
              <a:ext uri="{FF2B5EF4-FFF2-40B4-BE49-F238E27FC236}">
                <a16:creationId xmlns:a16="http://schemas.microsoft.com/office/drawing/2014/main" id="{96A9B2FA-9D36-4DF0-839E-E6BD8AE800AD}"/>
              </a:ext>
            </a:extLst>
          </p:cNvPr>
          <p:cNvSpPr>
            <a:spLocks noChangeArrowheads="1"/>
          </p:cNvSpPr>
          <p:nvPr/>
        </p:nvSpPr>
        <p:spPr bwMode="auto">
          <a:xfrm>
            <a:off x="4347397" y="3478425"/>
            <a:ext cx="1295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lvl="0"/>
            <a:r>
              <a:rPr lang="zh-CN" altLang="en-US" sz="2800" dirty="0">
                <a:solidFill>
                  <a:schemeClr val="tx1">
                    <a:lumMod val="50000"/>
                    <a:lumOff val="50000"/>
                  </a:schemeClr>
                </a:solidFill>
                <a:latin typeface="微软雅黑" pitchFamily="34" charset="-122"/>
                <a:ea typeface="微软雅黑" pitchFamily="34" charset="-122"/>
                <a:sym typeface="+mn-lt"/>
              </a:rPr>
              <a:t>第四次</a:t>
            </a:r>
            <a:endParaRPr lang="zh-CN" altLang="zh-CN" sz="28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0885788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53" presetClass="entr" presetSubtype="16" fill="hold" grpId="0" nodeType="withEffect">
                                      <p:stCondLst>
                                        <p:cond delay="800"/>
                                      </p:stCondLst>
                                      <p:childTnLst>
                                        <p:set>
                                          <p:cBhvr>
                                            <p:cTn id="216" dur="1" fill="hold">
                                              <p:stCondLst>
                                                <p:cond delay="0"/>
                                              </p:stCondLst>
                                            </p:cTn>
                                            <p:tgtEl>
                                              <p:spTgt spid="24"/>
                                            </p:tgtEl>
                                            <p:attrNameLst>
                                              <p:attrName>style.visibility</p:attrName>
                                            </p:attrNameLst>
                                          </p:cBhvr>
                                          <p:to>
                                            <p:strVal val="visible"/>
                                          </p:to>
                                        </p:set>
                                        <p:anim calcmode="lin" valueType="num">
                                          <p:cBhvr>
                                            <p:cTn id="217" dur="300" fill="hold"/>
                                            <p:tgtEl>
                                              <p:spTgt spid="24"/>
                                            </p:tgtEl>
                                            <p:attrNameLst>
                                              <p:attrName>ppt_w</p:attrName>
                                            </p:attrNameLst>
                                          </p:cBhvr>
                                          <p:tavLst>
                                            <p:tav tm="0">
                                              <p:val>
                                                <p:fltVal val="0"/>
                                              </p:val>
                                            </p:tav>
                                            <p:tav tm="100000">
                                              <p:val>
                                                <p:strVal val="#ppt_w"/>
                                              </p:val>
                                            </p:tav>
                                          </p:tavLst>
                                        </p:anim>
                                        <p:anim calcmode="lin" valueType="num">
                                          <p:cBhvr>
                                            <p:cTn id="218" dur="300" fill="hold"/>
                                            <p:tgtEl>
                                              <p:spTgt spid="24"/>
                                            </p:tgtEl>
                                            <p:attrNameLst>
                                              <p:attrName>ppt_h</p:attrName>
                                            </p:attrNameLst>
                                          </p:cBhvr>
                                          <p:tavLst>
                                            <p:tav tm="0">
                                              <p:val>
                                                <p:fltVal val="0"/>
                                              </p:val>
                                            </p:tav>
                                            <p:tav tm="100000">
                                              <p:val>
                                                <p:strVal val="#ppt_h"/>
                                              </p:val>
                                            </p:tav>
                                          </p:tavLst>
                                        </p:anim>
                                        <p:animEffect transition="in" filter="fade">
                                          <p:cBhvr>
                                            <p:cTn id="219" dur="300"/>
                                            <p:tgtEl>
                                              <p:spTgt spid="24"/>
                                            </p:tgtEl>
                                          </p:cBhvr>
                                        </p:animEffect>
                                      </p:childTnLst>
                                    </p:cTn>
                                  </p:par>
                                  <p:par>
                                    <p:cTn id="220" presetID="6" presetClass="emph" presetSubtype="0" autoRev="1" fill="hold" grpId="1" nodeType="withEffect">
                                      <p:stCondLst>
                                        <p:cond delay="1100"/>
                                      </p:stCondLst>
                                      <p:childTnLst>
                                        <p:animScale>
                                          <p:cBhvr>
                                            <p:cTn id="221" dur="150" fill="hold"/>
                                            <p:tgtEl>
                                              <p:spTgt spid="24"/>
                                            </p:tgtEl>
                                          </p:cBhvr>
                                          <p:by x="110000" y="110000"/>
                                        </p:animScale>
                                      </p:childTnLst>
                                    </p:cTn>
                                  </p:par>
                                  <p:par>
                                    <p:cTn id="222" presetID="52" presetClass="entr" presetSubtype="0" fill="hold" nodeType="withEffect">
                                      <p:stCondLst>
                                        <p:cond delay="0"/>
                                      </p:stCondLst>
                                      <p:iterate type="lt">
                                        <p:tmPct val="10000"/>
                                      </p:iterate>
                                      <p:childTnLst>
                                        <p:set>
                                          <p:cBhvr>
                                            <p:cTn id="223" dur="1" fill="hold">
                                              <p:stCondLst>
                                                <p:cond delay="0"/>
                                              </p:stCondLst>
                                            </p:cTn>
                                            <p:tgtEl>
                                              <p:spTgt spid="1034">
                                                <p:txEl>
                                                  <p:pRg st="0" end="0"/>
                                                </p:txEl>
                                              </p:spTgt>
                                            </p:tgtEl>
                                            <p:attrNameLst>
                                              <p:attrName>style.visibility</p:attrName>
                                            </p:attrNameLst>
                                          </p:cBhvr>
                                          <p:to>
                                            <p:strVal val="visible"/>
                                          </p:to>
                                        </p:set>
                                        <p:animScale>
                                          <p:cBhvr>
                                            <p:cTn id="224" dur="800" decel="50000" fill="hold">
                                              <p:stCondLst>
                                                <p:cond delay="0"/>
                                              </p:stCondLst>
                                            </p:cTn>
                                            <p:tgtEl>
                                              <p:spTgt spid="103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5" dur="800" decel="50000" fill="hold">
                                              <p:stCondLst>
                                                <p:cond delay="0"/>
                                              </p:stCondLst>
                                            </p:cTn>
                                            <p:tgtEl>
                                              <p:spTgt spid="1034">
                                                <p:txEl>
                                                  <p:pRg st="0" end="0"/>
                                                </p:txEl>
                                              </p:spTgt>
                                            </p:tgtEl>
                                            <p:attrNameLst>
                                              <p:attrName>ppt_x</p:attrName>
                                              <p:attrName>ppt_y</p:attrName>
                                            </p:attrNameLst>
                                          </p:cBhvr>
                                        </p:animMotion>
                                        <p:animEffect transition="in" filter="fade">
                                          <p:cBhvr>
                                            <p:cTn id="226" dur="800"/>
                                            <p:tgtEl>
                                              <p:spTgt spid="1034">
                                                <p:txEl>
                                                  <p:pRg st="0" end="0"/>
                                                </p:txEl>
                                              </p:spTgt>
                                            </p:tgtEl>
                                          </p:cBhvr>
                                        </p:animEffect>
                                      </p:childTnLst>
                                    </p:cTn>
                                  </p:par>
                                  <p:par>
                                    <p:cTn id="227" presetID="53" presetClass="entr" presetSubtype="16" fill="hold" nodeType="withEffect">
                                      <p:stCondLst>
                                        <p:cond delay="800"/>
                                      </p:stCondLst>
                                      <p:iterate type="lt">
                                        <p:tmPct val="10000"/>
                                      </p:iterate>
                                      <p:childTnLst>
                                        <p:set>
                                          <p:cBhvr>
                                            <p:cTn id="228" dur="1" fill="hold">
                                              <p:stCondLst>
                                                <p:cond delay="0"/>
                                              </p:stCondLst>
                                            </p:cTn>
                                            <p:tgtEl>
                                              <p:spTgt spid="1031">
                                                <p:txEl>
                                                  <p:pRg st="0" end="0"/>
                                                </p:txEl>
                                              </p:spTgt>
                                            </p:tgtEl>
                                            <p:attrNameLst>
                                              <p:attrName>style.visibility</p:attrName>
                                            </p:attrNameLst>
                                          </p:cBhvr>
                                          <p:to>
                                            <p:strVal val="visible"/>
                                          </p:to>
                                        </p:set>
                                        <p:anim calcmode="lin" valueType="num">
                                          <p:cBhvr>
                                            <p:cTn id="229"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30"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31" dur="500"/>
                                            <p:tgtEl>
                                              <p:spTgt spid="1031">
                                                <p:txEl>
                                                  <p:pRg st="0" end="0"/>
                                                </p:txEl>
                                              </p:spTgt>
                                            </p:tgtEl>
                                          </p:cBhvr>
                                        </p:animEffect>
                                      </p:childTnLst>
                                    </p:cTn>
                                  </p:par>
                                  <p:par>
                                    <p:cTn id="232" presetID="2" presetClass="entr" presetSubtype="4" fill="hold" grpId="0" nodeType="withEffect" p14:presetBounceEnd="80000">
                                      <p:stCondLst>
                                        <p:cond delay="1900"/>
                                      </p:stCondLst>
                                      <p:childTnLst>
                                        <p:set>
                                          <p:cBhvr>
                                            <p:cTn id="233" dur="1" fill="hold">
                                              <p:stCondLst>
                                                <p:cond delay="0"/>
                                              </p:stCondLst>
                                            </p:cTn>
                                            <p:tgtEl>
                                              <p:spTgt spid="50"/>
                                            </p:tgtEl>
                                            <p:attrNameLst>
                                              <p:attrName>style.visibility</p:attrName>
                                            </p:attrNameLst>
                                          </p:cBhvr>
                                          <p:to>
                                            <p:strVal val="visible"/>
                                          </p:to>
                                        </p:set>
                                        <p:anim calcmode="lin" valueType="num" p14:bounceEnd="80000">
                                          <p:cBhvr additive="base">
                                            <p:cTn id="234" dur="600" fill="hold"/>
                                            <p:tgtEl>
                                              <p:spTgt spid="50"/>
                                            </p:tgtEl>
                                            <p:attrNameLst>
                                              <p:attrName>ppt_x</p:attrName>
                                            </p:attrNameLst>
                                          </p:cBhvr>
                                          <p:tavLst>
                                            <p:tav tm="0">
                                              <p:val>
                                                <p:strVal val="#ppt_x"/>
                                              </p:val>
                                            </p:tav>
                                            <p:tav tm="100000">
                                              <p:val>
                                                <p:strVal val="#ppt_x"/>
                                              </p:val>
                                            </p:tav>
                                          </p:tavLst>
                                        </p:anim>
                                        <p:anim calcmode="lin" valueType="num" p14:bounceEnd="80000">
                                          <p:cBhvr additive="base">
                                            <p:cTn id="235" dur="600" fill="hold"/>
                                            <p:tgtEl>
                                              <p:spTgt spid="50"/>
                                            </p:tgtEl>
                                            <p:attrNameLst>
                                              <p:attrName>ppt_y</p:attrName>
                                            </p:attrNameLst>
                                          </p:cBhvr>
                                          <p:tavLst>
                                            <p:tav tm="0">
                                              <p:val>
                                                <p:strVal val="1+#ppt_h/2"/>
                                              </p:val>
                                            </p:tav>
                                            <p:tav tm="100000">
                                              <p:val>
                                                <p:strVal val="#ppt_y"/>
                                              </p:val>
                                            </p:tav>
                                          </p:tavLst>
                                        </p:anim>
                                      </p:childTnLst>
                                    </p:cTn>
                                  </p:par>
                                  <p:par>
                                    <p:cTn id="236" presetID="2" presetClass="entr" presetSubtype="8" fill="hold" grpId="0" nodeType="withEffect" p14:presetBounceEnd="80000">
                                      <p:stCondLst>
                                        <p:cond delay="1900"/>
                                      </p:stCondLst>
                                      <p:childTnLst>
                                        <p:set>
                                          <p:cBhvr>
                                            <p:cTn id="237" dur="1" fill="hold">
                                              <p:stCondLst>
                                                <p:cond delay="0"/>
                                              </p:stCondLst>
                                            </p:cTn>
                                            <p:tgtEl>
                                              <p:spTgt spid="38"/>
                                            </p:tgtEl>
                                            <p:attrNameLst>
                                              <p:attrName>style.visibility</p:attrName>
                                            </p:attrNameLst>
                                          </p:cBhvr>
                                          <p:to>
                                            <p:strVal val="visible"/>
                                          </p:to>
                                        </p:set>
                                        <p:anim calcmode="lin" valueType="num" p14:bounceEnd="80000">
                                          <p:cBhvr additive="base">
                                            <p:cTn id="238" dur="400" fill="hold"/>
                                            <p:tgtEl>
                                              <p:spTgt spid="38"/>
                                            </p:tgtEl>
                                            <p:attrNameLst>
                                              <p:attrName>ppt_x</p:attrName>
                                            </p:attrNameLst>
                                          </p:cBhvr>
                                          <p:tavLst>
                                            <p:tav tm="0">
                                              <p:val>
                                                <p:strVal val="0-#ppt_w/2"/>
                                              </p:val>
                                            </p:tav>
                                            <p:tav tm="100000">
                                              <p:val>
                                                <p:strVal val="#ppt_x"/>
                                              </p:val>
                                            </p:tav>
                                          </p:tavLst>
                                        </p:anim>
                                        <p:anim calcmode="lin" valueType="num" p14:bounceEnd="80000">
                                          <p:cBhvr additive="base">
                                            <p:cTn id="239" dur="4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50" grpId="0" animBg="1"/>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53" presetClass="entr" presetSubtype="16" fill="hold" grpId="0" nodeType="withEffect">
                                      <p:stCondLst>
                                        <p:cond delay="800"/>
                                      </p:stCondLst>
                                      <p:childTnLst>
                                        <p:set>
                                          <p:cBhvr>
                                            <p:cTn id="216" dur="1" fill="hold">
                                              <p:stCondLst>
                                                <p:cond delay="0"/>
                                              </p:stCondLst>
                                            </p:cTn>
                                            <p:tgtEl>
                                              <p:spTgt spid="24"/>
                                            </p:tgtEl>
                                            <p:attrNameLst>
                                              <p:attrName>style.visibility</p:attrName>
                                            </p:attrNameLst>
                                          </p:cBhvr>
                                          <p:to>
                                            <p:strVal val="visible"/>
                                          </p:to>
                                        </p:set>
                                        <p:anim calcmode="lin" valueType="num">
                                          <p:cBhvr>
                                            <p:cTn id="217" dur="300" fill="hold"/>
                                            <p:tgtEl>
                                              <p:spTgt spid="24"/>
                                            </p:tgtEl>
                                            <p:attrNameLst>
                                              <p:attrName>ppt_w</p:attrName>
                                            </p:attrNameLst>
                                          </p:cBhvr>
                                          <p:tavLst>
                                            <p:tav tm="0">
                                              <p:val>
                                                <p:fltVal val="0"/>
                                              </p:val>
                                            </p:tav>
                                            <p:tav tm="100000">
                                              <p:val>
                                                <p:strVal val="#ppt_w"/>
                                              </p:val>
                                            </p:tav>
                                          </p:tavLst>
                                        </p:anim>
                                        <p:anim calcmode="lin" valueType="num">
                                          <p:cBhvr>
                                            <p:cTn id="218" dur="300" fill="hold"/>
                                            <p:tgtEl>
                                              <p:spTgt spid="24"/>
                                            </p:tgtEl>
                                            <p:attrNameLst>
                                              <p:attrName>ppt_h</p:attrName>
                                            </p:attrNameLst>
                                          </p:cBhvr>
                                          <p:tavLst>
                                            <p:tav tm="0">
                                              <p:val>
                                                <p:fltVal val="0"/>
                                              </p:val>
                                            </p:tav>
                                            <p:tav tm="100000">
                                              <p:val>
                                                <p:strVal val="#ppt_h"/>
                                              </p:val>
                                            </p:tav>
                                          </p:tavLst>
                                        </p:anim>
                                        <p:animEffect transition="in" filter="fade">
                                          <p:cBhvr>
                                            <p:cTn id="219" dur="300"/>
                                            <p:tgtEl>
                                              <p:spTgt spid="24"/>
                                            </p:tgtEl>
                                          </p:cBhvr>
                                        </p:animEffect>
                                      </p:childTnLst>
                                    </p:cTn>
                                  </p:par>
                                  <p:par>
                                    <p:cTn id="220" presetID="6" presetClass="emph" presetSubtype="0" autoRev="1" fill="hold" grpId="1" nodeType="withEffect">
                                      <p:stCondLst>
                                        <p:cond delay="1100"/>
                                      </p:stCondLst>
                                      <p:childTnLst>
                                        <p:animScale>
                                          <p:cBhvr>
                                            <p:cTn id="221" dur="150" fill="hold"/>
                                            <p:tgtEl>
                                              <p:spTgt spid="24"/>
                                            </p:tgtEl>
                                          </p:cBhvr>
                                          <p:by x="110000" y="110000"/>
                                        </p:animScale>
                                      </p:childTnLst>
                                    </p:cTn>
                                  </p:par>
                                  <p:par>
                                    <p:cTn id="222" presetID="52" presetClass="entr" presetSubtype="0" fill="hold" nodeType="withEffect">
                                      <p:stCondLst>
                                        <p:cond delay="0"/>
                                      </p:stCondLst>
                                      <p:iterate type="lt">
                                        <p:tmPct val="10000"/>
                                      </p:iterate>
                                      <p:childTnLst>
                                        <p:set>
                                          <p:cBhvr>
                                            <p:cTn id="223" dur="1" fill="hold">
                                              <p:stCondLst>
                                                <p:cond delay="0"/>
                                              </p:stCondLst>
                                            </p:cTn>
                                            <p:tgtEl>
                                              <p:spTgt spid="1034">
                                                <p:txEl>
                                                  <p:pRg st="0" end="0"/>
                                                </p:txEl>
                                              </p:spTgt>
                                            </p:tgtEl>
                                            <p:attrNameLst>
                                              <p:attrName>style.visibility</p:attrName>
                                            </p:attrNameLst>
                                          </p:cBhvr>
                                          <p:to>
                                            <p:strVal val="visible"/>
                                          </p:to>
                                        </p:set>
                                        <p:animScale>
                                          <p:cBhvr>
                                            <p:cTn id="224" dur="800" decel="50000" fill="hold">
                                              <p:stCondLst>
                                                <p:cond delay="0"/>
                                              </p:stCondLst>
                                            </p:cTn>
                                            <p:tgtEl>
                                              <p:spTgt spid="103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5" dur="800" decel="50000" fill="hold">
                                              <p:stCondLst>
                                                <p:cond delay="0"/>
                                              </p:stCondLst>
                                            </p:cTn>
                                            <p:tgtEl>
                                              <p:spTgt spid="1034">
                                                <p:txEl>
                                                  <p:pRg st="0" end="0"/>
                                                </p:txEl>
                                              </p:spTgt>
                                            </p:tgtEl>
                                            <p:attrNameLst>
                                              <p:attrName>ppt_x</p:attrName>
                                              <p:attrName>ppt_y</p:attrName>
                                            </p:attrNameLst>
                                          </p:cBhvr>
                                        </p:animMotion>
                                        <p:animEffect transition="in" filter="fade">
                                          <p:cBhvr>
                                            <p:cTn id="226" dur="800"/>
                                            <p:tgtEl>
                                              <p:spTgt spid="1034">
                                                <p:txEl>
                                                  <p:pRg st="0" end="0"/>
                                                </p:txEl>
                                              </p:spTgt>
                                            </p:tgtEl>
                                          </p:cBhvr>
                                        </p:animEffect>
                                      </p:childTnLst>
                                    </p:cTn>
                                  </p:par>
                                  <p:par>
                                    <p:cTn id="227" presetID="53" presetClass="entr" presetSubtype="16" fill="hold" nodeType="withEffect">
                                      <p:stCondLst>
                                        <p:cond delay="800"/>
                                      </p:stCondLst>
                                      <p:iterate type="lt">
                                        <p:tmPct val="10000"/>
                                      </p:iterate>
                                      <p:childTnLst>
                                        <p:set>
                                          <p:cBhvr>
                                            <p:cTn id="228" dur="1" fill="hold">
                                              <p:stCondLst>
                                                <p:cond delay="0"/>
                                              </p:stCondLst>
                                            </p:cTn>
                                            <p:tgtEl>
                                              <p:spTgt spid="1031">
                                                <p:txEl>
                                                  <p:pRg st="0" end="0"/>
                                                </p:txEl>
                                              </p:spTgt>
                                            </p:tgtEl>
                                            <p:attrNameLst>
                                              <p:attrName>style.visibility</p:attrName>
                                            </p:attrNameLst>
                                          </p:cBhvr>
                                          <p:to>
                                            <p:strVal val="visible"/>
                                          </p:to>
                                        </p:set>
                                        <p:anim calcmode="lin" valueType="num">
                                          <p:cBhvr>
                                            <p:cTn id="229"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30"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31" dur="500"/>
                                            <p:tgtEl>
                                              <p:spTgt spid="1031">
                                                <p:txEl>
                                                  <p:pRg st="0" end="0"/>
                                                </p:txEl>
                                              </p:spTgt>
                                            </p:tgtEl>
                                          </p:cBhvr>
                                        </p:animEffect>
                                      </p:childTnLst>
                                    </p:cTn>
                                  </p:par>
                                  <p:par>
                                    <p:cTn id="232" presetID="2" presetClass="entr" presetSubtype="4" fill="hold" grpId="0" nodeType="withEffect">
                                      <p:stCondLst>
                                        <p:cond delay="1900"/>
                                      </p:stCondLst>
                                      <p:childTnLst>
                                        <p:set>
                                          <p:cBhvr>
                                            <p:cTn id="233" dur="1" fill="hold">
                                              <p:stCondLst>
                                                <p:cond delay="0"/>
                                              </p:stCondLst>
                                            </p:cTn>
                                            <p:tgtEl>
                                              <p:spTgt spid="50"/>
                                            </p:tgtEl>
                                            <p:attrNameLst>
                                              <p:attrName>style.visibility</p:attrName>
                                            </p:attrNameLst>
                                          </p:cBhvr>
                                          <p:to>
                                            <p:strVal val="visible"/>
                                          </p:to>
                                        </p:set>
                                        <p:anim calcmode="lin" valueType="num">
                                          <p:cBhvr additive="base">
                                            <p:cTn id="234" dur="600" fill="hold"/>
                                            <p:tgtEl>
                                              <p:spTgt spid="50"/>
                                            </p:tgtEl>
                                            <p:attrNameLst>
                                              <p:attrName>ppt_x</p:attrName>
                                            </p:attrNameLst>
                                          </p:cBhvr>
                                          <p:tavLst>
                                            <p:tav tm="0">
                                              <p:val>
                                                <p:strVal val="#ppt_x"/>
                                              </p:val>
                                            </p:tav>
                                            <p:tav tm="100000">
                                              <p:val>
                                                <p:strVal val="#ppt_x"/>
                                              </p:val>
                                            </p:tav>
                                          </p:tavLst>
                                        </p:anim>
                                        <p:anim calcmode="lin" valueType="num">
                                          <p:cBhvr additive="base">
                                            <p:cTn id="235" dur="600" fill="hold"/>
                                            <p:tgtEl>
                                              <p:spTgt spid="50"/>
                                            </p:tgtEl>
                                            <p:attrNameLst>
                                              <p:attrName>ppt_y</p:attrName>
                                            </p:attrNameLst>
                                          </p:cBhvr>
                                          <p:tavLst>
                                            <p:tav tm="0">
                                              <p:val>
                                                <p:strVal val="1+#ppt_h/2"/>
                                              </p:val>
                                            </p:tav>
                                            <p:tav tm="100000">
                                              <p:val>
                                                <p:strVal val="#ppt_y"/>
                                              </p:val>
                                            </p:tav>
                                          </p:tavLst>
                                        </p:anim>
                                      </p:childTnLst>
                                    </p:cTn>
                                  </p:par>
                                  <p:par>
                                    <p:cTn id="236" presetID="2" presetClass="entr" presetSubtype="8" fill="hold" grpId="0" nodeType="withEffect">
                                      <p:stCondLst>
                                        <p:cond delay="1900"/>
                                      </p:stCondLst>
                                      <p:childTnLst>
                                        <p:set>
                                          <p:cBhvr>
                                            <p:cTn id="237" dur="1" fill="hold">
                                              <p:stCondLst>
                                                <p:cond delay="0"/>
                                              </p:stCondLst>
                                            </p:cTn>
                                            <p:tgtEl>
                                              <p:spTgt spid="38"/>
                                            </p:tgtEl>
                                            <p:attrNameLst>
                                              <p:attrName>style.visibility</p:attrName>
                                            </p:attrNameLst>
                                          </p:cBhvr>
                                          <p:to>
                                            <p:strVal val="visible"/>
                                          </p:to>
                                        </p:set>
                                        <p:anim calcmode="lin" valueType="num">
                                          <p:cBhvr additive="base">
                                            <p:cTn id="238" dur="400" fill="hold"/>
                                            <p:tgtEl>
                                              <p:spTgt spid="38"/>
                                            </p:tgtEl>
                                            <p:attrNameLst>
                                              <p:attrName>ppt_x</p:attrName>
                                            </p:attrNameLst>
                                          </p:cBhvr>
                                          <p:tavLst>
                                            <p:tav tm="0">
                                              <p:val>
                                                <p:strVal val="0-#ppt_w/2"/>
                                              </p:val>
                                            </p:tav>
                                            <p:tav tm="100000">
                                              <p:val>
                                                <p:strVal val="#ppt_x"/>
                                              </p:val>
                                            </p:tav>
                                          </p:tavLst>
                                        </p:anim>
                                        <p:anim calcmode="lin" valueType="num">
                                          <p:cBhvr additive="base">
                                            <p:cTn id="239" dur="4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50" grpId="0" animBg="1"/>
          <p:bldP spid="38"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359219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原型设计的策略</a:t>
            </a:r>
            <a:r>
              <a:rPr lang="en-US" altLang="zh-CN" sz="1600" b="1" baseline="30000" dirty="0">
                <a:solidFill>
                  <a:srgbClr val="EA5514"/>
                </a:solidFill>
                <a:latin typeface="微软雅黑" panose="020B0503020204020204" pitchFamily="34" charset="-122"/>
                <a:ea typeface="微软雅黑" panose="020B0503020204020204" pitchFamily="34" charset="-122"/>
                <a:cs typeface="宋体" panose="02010600030101010101" pitchFamily="2" charset="-122"/>
                <a:sym typeface="+mn-ea"/>
              </a:rPr>
              <a:t>[5]</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a:p>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文本框 22"/>
          <p:cNvSpPr txBox="1"/>
          <p:nvPr/>
        </p:nvSpPr>
        <p:spPr>
          <a:xfrm>
            <a:off x="916305" y="698500"/>
            <a:ext cx="7821295" cy="1938020"/>
          </a:xfrm>
          <a:prstGeom prst="rect">
            <a:avLst/>
          </a:prstGeom>
          <a:noFill/>
        </p:spPr>
        <p:txBody>
          <a:bodyPr wrap="square">
            <a:spAutoFit/>
          </a:bodyPr>
          <a:lstStyle/>
          <a:p>
            <a:pPr>
              <a:lnSpc>
                <a:spcPct val="150000"/>
              </a:lnSpc>
            </a:pPr>
            <a:r>
              <a:rPr lang="zh-CN" sz="1600" b="1" dirty="0">
                <a:latin typeface="微软雅黑" panose="020B0503020204020204" pitchFamily="34" charset="-122"/>
                <a:ea typeface="微软雅黑" panose="020B0503020204020204" pitchFamily="34" charset="-122"/>
              </a:rPr>
              <a:t>按照了解，信任，价值，转化</a:t>
            </a:r>
            <a:r>
              <a:rPr lang="en-US" altLang="zh-CN" sz="1600" b="1" dirty="0">
                <a:latin typeface="微软雅黑" panose="020B0503020204020204" pitchFamily="34" charset="-122"/>
                <a:ea typeface="微软雅黑" panose="020B0503020204020204" pitchFamily="34" charset="-122"/>
              </a:rPr>
              <a:t>4</a:t>
            </a:r>
            <a:r>
              <a:rPr lang="zh-CN" altLang="en-US" sz="1600" b="1" dirty="0">
                <a:latin typeface="微软雅黑" panose="020B0503020204020204" pitchFamily="34" charset="-122"/>
                <a:ea typeface="微软雅黑" panose="020B0503020204020204" pitchFamily="34" charset="-122"/>
              </a:rPr>
              <a:t>大策略来进行原型的设计，首先致力于用户对产品的认可，将原型设计得符合用户的需求，之后将用户的肯定转化为收益。</a:t>
            </a:r>
          </a:p>
          <a:p>
            <a:pPr>
              <a:lnSpc>
                <a:spcPct val="150000"/>
              </a:lnSpc>
            </a:pPr>
            <a:endParaRPr lang="zh-CN" altLang="en-US" sz="1600" b="1" dirty="0">
              <a:latin typeface="微软雅黑" panose="020B0503020204020204" pitchFamily="34" charset="-122"/>
              <a:ea typeface="微软雅黑" panose="020B0503020204020204" pitchFamily="34" charset="-122"/>
            </a:endParaRPr>
          </a:p>
          <a:p>
            <a:pPr>
              <a:lnSpc>
                <a:spcPct val="150000"/>
              </a:lnSpc>
            </a:pPr>
            <a:endParaRPr lang="en-US" altLang="zh-CN" sz="1600" b="1" dirty="0">
              <a:latin typeface="微软雅黑" panose="020B0503020204020204" pitchFamily="34" charset="-122"/>
              <a:ea typeface="微软雅黑" panose="020B0503020204020204" pitchFamily="34" charset="-122"/>
            </a:endParaRPr>
          </a:p>
          <a:p>
            <a:pPr>
              <a:lnSpc>
                <a:spcPct val="150000"/>
              </a:lnSpc>
            </a:pPr>
            <a:endParaRPr lang="zh-CN" altLang="en-US" sz="16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rcRect l="4923" t="14625" r="2467" b="4273"/>
          <a:stretch>
            <a:fillRect/>
          </a:stretch>
        </p:blipFill>
        <p:spPr>
          <a:xfrm>
            <a:off x="1691680" y="1850876"/>
            <a:ext cx="5760640" cy="27362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359219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原型的设计过程</a:t>
            </a:r>
            <a:r>
              <a:rPr lang="en-US" altLang="zh-CN" sz="1600" b="1" baseline="30000"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[4]</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文本框 22"/>
          <p:cNvSpPr txBox="1"/>
          <p:nvPr/>
        </p:nvSpPr>
        <p:spPr>
          <a:xfrm>
            <a:off x="732812" y="1069198"/>
            <a:ext cx="8191758" cy="3003515"/>
          </a:xfrm>
          <a:prstGeom prst="rect">
            <a:avLst/>
          </a:prstGeom>
          <a:noFill/>
        </p:spPr>
        <p:txBody>
          <a:bodyPr wrap="square">
            <a:spAutoFit/>
          </a:bodyPr>
          <a:lstStyle/>
          <a:p>
            <a:pPr>
              <a:lnSpc>
                <a:spcPct val="150000"/>
              </a:lnSpc>
            </a:pPr>
            <a:r>
              <a:rPr sz="1600" b="1" dirty="0">
                <a:latin typeface="微软雅黑" panose="020B0503020204020204" pitchFamily="34" charset="-122"/>
                <a:ea typeface="微软雅黑" panose="020B0503020204020204" pitchFamily="34" charset="-122"/>
              </a:rPr>
              <a:t>一、确定产品的整体结构</a:t>
            </a:r>
          </a:p>
          <a:p>
            <a:pPr>
              <a:lnSpc>
                <a:spcPct val="150000"/>
              </a:lnSpc>
            </a:pPr>
            <a:r>
              <a:rPr sz="1600" b="1" dirty="0" err="1">
                <a:latin typeface="微软雅黑" panose="020B0503020204020204" pitchFamily="34" charset="-122"/>
                <a:ea typeface="微软雅黑" panose="020B0503020204020204" pitchFamily="34" charset="-122"/>
              </a:rPr>
              <a:t>一般来讲，在做需求分析的时候，都会把几个主要的功能点抓出来，这几个功能点就可以浓缩一下形成产品的初步功能结构</a:t>
            </a:r>
            <a:r>
              <a:rPr sz="1600" b="1" dirty="0">
                <a:latin typeface="微软雅黑" panose="020B0503020204020204" pitchFamily="34" charset="-122"/>
                <a:ea typeface="微软雅黑" panose="020B0503020204020204" pitchFamily="34" charset="-122"/>
              </a:rPr>
              <a:t>。</a:t>
            </a:r>
          </a:p>
          <a:p>
            <a:pPr>
              <a:lnSpc>
                <a:spcPct val="150000"/>
              </a:lnSpc>
            </a:pPr>
            <a:r>
              <a:rPr sz="1600" b="1" dirty="0">
                <a:latin typeface="微软雅黑" panose="020B0503020204020204" pitchFamily="34" charset="-122"/>
                <a:ea typeface="微软雅黑" panose="020B0503020204020204" pitchFamily="34" charset="-122"/>
              </a:rPr>
              <a:t>二、确定产品的布局排版</a:t>
            </a:r>
          </a:p>
          <a:p>
            <a:pPr>
              <a:lnSpc>
                <a:spcPct val="150000"/>
              </a:lnSpc>
            </a:pPr>
            <a:r>
              <a:rPr sz="1600" b="1" dirty="0">
                <a:latin typeface="微软雅黑" panose="020B0503020204020204" pitchFamily="34" charset="-122"/>
                <a:ea typeface="微软雅黑" panose="020B0503020204020204" pitchFamily="34" charset="-122"/>
              </a:rPr>
              <a:t>确定产品的整体结构之后，一般都会先对页面进行布局设计的考虑，然后再考虑对每一个产品页面进行元素的排版。细分到具体页面内容的时候，就需要对每一个内容块的展示位置进行布局，这里的布局结构取决于设计人员对内容编排的把握，不同的布局会产生不同的效果。</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359219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原型的设计过程</a:t>
            </a:r>
            <a:r>
              <a:rPr lang="en-US" altLang="zh-CN" sz="1600" b="1" baseline="30000"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[4]</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文本框 22"/>
          <p:cNvSpPr txBox="1"/>
          <p:nvPr/>
        </p:nvSpPr>
        <p:spPr>
          <a:xfrm>
            <a:off x="728660" y="778720"/>
            <a:ext cx="8159668" cy="4480842"/>
          </a:xfrm>
          <a:prstGeom prst="rect">
            <a:avLst/>
          </a:prstGeom>
          <a:noFill/>
        </p:spPr>
        <p:txBody>
          <a:bodyPr wrap="square">
            <a:spAutoFit/>
          </a:bodyPr>
          <a:lstStyle/>
          <a:p>
            <a:pPr>
              <a:lnSpc>
                <a:spcPct val="150000"/>
              </a:lnSpc>
            </a:pPr>
            <a:r>
              <a:rPr sz="1600" b="1" dirty="0">
                <a:latin typeface="微软雅黑" panose="020B0503020204020204" pitchFamily="34" charset="-122"/>
                <a:ea typeface="微软雅黑" panose="020B0503020204020204" pitchFamily="34" charset="-122"/>
              </a:rPr>
              <a:t>三、确定产品的功能模块</a:t>
            </a:r>
          </a:p>
          <a:p>
            <a:pPr>
              <a:lnSpc>
                <a:spcPct val="150000"/>
              </a:lnSpc>
            </a:pPr>
            <a:r>
              <a:rPr lang="en-US" altLang="zh-CN" sz="1600" b="1" dirty="0">
                <a:latin typeface="微软雅黑" panose="020B0503020204020204" pitchFamily="34" charset="-122"/>
                <a:ea typeface="微软雅黑" panose="020B0503020204020204" pitchFamily="34" charset="-122"/>
              </a:rPr>
              <a:t>       </a:t>
            </a:r>
            <a:r>
              <a:rPr sz="1600" b="1" dirty="0" err="1">
                <a:latin typeface="微软雅黑" panose="020B0503020204020204" pitchFamily="34" charset="-122"/>
                <a:ea typeface="微软雅黑" panose="020B0503020204020204" pitchFamily="34" charset="-122"/>
              </a:rPr>
              <a:t>功能模块是指数据说明、可执行语句等程序元素的集合，它是指单独命名的可通过名字来访问的过程、函数、子程序或宏调用</a:t>
            </a:r>
            <a:r>
              <a:rPr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sz="1600" b="1" dirty="0" err="1">
                <a:latin typeface="微软雅黑" panose="020B0503020204020204" pitchFamily="34" charset="-122"/>
                <a:ea typeface="微软雅黑" panose="020B0503020204020204" pitchFamily="34" charset="-122"/>
              </a:rPr>
              <a:t>四、结合原型设计工具的特性，确定功能模块实现的原理</a:t>
            </a:r>
            <a:endParaRPr sz="1600" b="1" dirty="0">
              <a:latin typeface="微软雅黑" panose="020B0503020204020204" pitchFamily="34" charset="-122"/>
              <a:ea typeface="微软雅黑" panose="020B0503020204020204" pitchFamily="34" charset="-122"/>
            </a:endParaRPr>
          </a:p>
          <a:p>
            <a:pPr>
              <a:lnSpc>
                <a:spcPct val="150000"/>
              </a:lnSpc>
            </a:pPr>
            <a:r>
              <a:rPr lang="en-US" altLang="zh-CN" sz="1600" b="1" dirty="0">
                <a:latin typeface="微软雅黑" panose="020B0503020204020204" pitchFamily="34" charset="-122"/>
                <a:ea typeface="微软雅黑" panose="020B0503020204020204" pitchFamily="34" charset="-122"/>
              </a:rPr>
              <a:t>       </a:t>
            </a:r>
            <a:r>
              <a:rPr sz="1600" b="1" dirty="0" err="1">
                <a:latin typeface="微软雅黑" panose="020B0503020204020204" pitchFamily="34" charset="-122"/>
                <a:ea typeface="微软雅黑" panose="020B0503020204020204" pitchFamily="34" charset="-122"/>
              </a:rPr>
              <a:t>原理就是要明白这个东西到底是怎么做出来的，要怎么去做</a:t>
            </a:r>
            <a:r>
              <a:rPr sz="1600" b="1" dirty="0">
                <a:latin typeface="微软雅黑" panose="020B0503020204020204" pitchFamily="34" charset="-122"/>
                <a:ea typeface="微软雅黑" panose="020B0503020204020204" pitchFamily="34" charset="-122"/>
              </a:rPr>
              <a:t>。</a:t>
            </a:r>
          </a:p>
          <a:p>
            <a:pPr>
              <a:lnSpc>
                <a:spcPct val="150000"/>
              </a:lnSpc>
            </a:pPr>
            <a:r>
              <a:rPr sz="1600" b="1" dirty="0">
                <a:latin typeface="微软雅黑" panose="020B0503020204020204" pitchFamily="34" charset="-122"/>
                <a:ea typeface="微软雅黑" panose="020B0503020204020204" pitchFamily="34" charset="-122"/>
              </a:rPr>
              <a:t>五、对每个功能模块进行相对详细的交互设计</a:t>
            </a:r>
          </a:p>
          <a:p>
            <a:pPr>
              <a:lnSpc>
                <a:spcPct val="150000"/>
              </a:lnSpc>
            </a:pPr>
            <a:r>
              <a:rPr lang="en-US" altLang="zh-CN" sz="1600" b="1" dirty="0">
                <a:latin typeface="微软雅黑" panose="020B0503020204020204" pitchFamily="34" charset="-122"/>
                <a:ea typeface="微软雅黑" panose="020B0503020204020204" pitchFamily="34" charset="-122"/>
              </a:rPr>
              <a:t>        </a:t>
            </a:r>
            <a:r>
              <a:rPr sz="1600" b="1" dirty="0">
                <a:latin typeface="微软雅黑" panose="020B0503020204020204" pitchFamily="34" charset="-122"/>
                <a:ea typeface="微软雅黑" panose="020B0503020204020204" pitchFamily="34" charset="-122"/>
              </a:rPr>
              <a:t>确定功能模块实现的原理，我们就要对每个功能模块进行相对详细的交互设计。从用户角度来说，交互设计是一种如何让产品易用，有效而让人愉悦的技术。</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六、交互效果的反复调试</a:t>
            </a:r>
          </a:p>
          <a:p>
            <a:pPr>
              <a:lnSpc>
                <a:spcPct val="150000"/>
              </a:lnSpc>
            </a:pPr>
            <a:r>
              <a:rPr lang="zh-CN" altLang="en-US" sz="1600" b="1" dirty="0">
                <a:latin typeface="微软雅黑" panose="020B0503020204020204" pitchFamily="34" charset="-122"/>
                <a:ea typeface="微软雅黑" panose="020B0503020204020204" pitchFamily="34" charset="-122"/>
              </a:rPr>
              <a:t>        很多交互效果都不是一次性设置之后就能成功的，特别是复杂的交互效果，都需要做多次的效果尝试，反复的进行修改调整，最后才达到最终的效果。</a:t>
            </a:r>
          </a:p>
          <a:p>
            <a:pPr>
              <a:lnSpc>
                <a:spcPct val="150000"/>
              </a:lnSpc>
            </a:pPr>
            <a:endParaRPr sz="1600" b="1"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9" y="338497"/>
            <a:ext cx="18558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什么是界面原型</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1" name="文本框 10"/>
          <p:cNvSpPr txBox="1"/>
          <p:nvPr/>
        </p:nvSpPr>
        <p:spPr>
          <a:xfrm>
            <a:off x="755827" y="1298177"/>
            <a:ext cx="6643926" cy="458908"/>
          </a:xfrm>
          <a:prstGeom prst="rect">
            <a:avLst/>
          </a:prstGeom>
          <a:noFill/>
        </p:spPr>
        <p:txBody>
          <a:bodyPr wrap="square">
            <a:spAutoFit/>
          </a:bodyPr>
          <a:lstStyle/>
          <a:p>
            <a:pPr>
              <a:lnSpc>
                <a:spcPct val="150000"/>
              </a:lnSpc>
              <a:buFont typeface="Arial" panose="020B0604020202020204" pitchFamily="34" charset="0"/>
              <a:buChar char="•"/>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Q1:</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简述原型设计的</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大策略（大意符合即可）</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207831" y="1757085"/>
            <a:ext cx="6588224" cy="1753235"/>
          </a:xfrm>
          <a:prstGeom prst="rect">
            <a:avLst/>
          </a:prstGeom>
          <a:noFill/>
        </p:spPr>
        <p:txBody>
          <a:bodyPr wrap="square">
            <a:spAutoFit/>
          </a:bodyPr>
          <a:lstStyle/>
          <a:p>
            <a:pPr>
              <a:lnSpc>
                <a:spcPct val="150000"/>
              </a:lnSpc>
            </a:pPr>
            <a:r>
              <a:rPr lang="zh-CN" altLang="en-US" b="1" dirty="0">
                <a:solidFill>
                  <a:srgbClr val="EA5514"/>
                </a:solidFill>
                <a:latin typeface="微软雅黑" panose="020B0503020204020204" pitchFamily="34" charset="-122"/>
                <a:ea typeface="微软雅黑" panose="020B0503020204020204" pitchFamily="34" charset="-122"/>
                <a:sym typeface="+mn-ea"/>
              </a:rPr>
              <a:t>了解</a:t>
            </a:r>
            <a:r>
              <a:rPr lang="zh-CN" altLang="en-US" b="1" dirty="0">
                <a:latin typeface="微软雅黑" panose="020B0503020204020204" pitchFamily="34" charset="-122"/>
                <a:ea typeface="微软雅黑" panose="020B0503020204020204" pitchFamily="34" charset="-122"/>
                <a:sym typeface="+mn-ea"/>
              </a:rPr>
              <a:t>：这是用户了解产品过程</a:t>
            </a:r>
            <a:endParaRPr lang="zh-CN" altLang="en-US" b="1" dirty="0">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EA5514"/>
                </a:solidFill>
                <a:latin typeface="微软雅黑" panose="020B0503020204020204" pitchFamily="34" charset="-122"/>
                <a:ea typeface="微软雅黑" panose="020B0503020204020204" pitchFamily="34" charset="-122"/>
                <a:sym typeface="+mn-ea"/>
              </a:rPr>
              <a:t>信任</a:t>
            </a:r>
            <a:r>
              <a:rPr lang="zh-CN" altLang="en-US" b="1" dirty="0">
                <a:latin typeface="微软雅黑" panose="020B0503020204020204" pitchFamily="34" charset="-122"/>
                <a:ea typeface="微软雅黑" panose="020B0503020204020204" pitchFamily="34" charset="-122"/>
                <a:sym typeface="+mn-ea"/>
              </a:rPr>
              <a:t>：这是产品获得用户的信任过程</a:t>
            </a:r>
            <a:endParaRPr lang="zh-CN" altLang="en-US" b="1" dirty="0">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EA5514"/>
                </a:solidFill>
                <a:latin typeface="微软雅黑" panose="020B0503020204020204" pitchFamily="34" charset="-122"/>
                <a:ea typeface="微软雅黑" panose="020B0503020204020204" pitchFamily="34" charset="-122"/>
                <a:sym typeface="+mn-ea"/>
              </a:rPr>
              <a:t>价值</a:t>
            </a:r>
            <a:r>
              <a:rPr lang="zh-CN" altLang="en-US" b="1" dirty="0">
                <a:latin typeface="微软雅黑" panose="020B0503020204020204" pitchFamily="34" charset="-122"/>
                <a:ea typeface="微软雅黑" panose="020B0503020204020204" pitchFamily="34" charset="-122"/>
                <a:sym typeface="+mn-ea"/>
              </a:rPr>
              <a:t>：用户对产品价值的肯定过程</a:t>
            </a:r>
            <a:endParaRPr lang="zh-CN" altLang="en-US" b="1" dirty="0">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EA5514"/>
                </a:solidFill>
                <a:latin typeface="微软雅黑" panose="020B0503020204020204" pitchFamily="34" charset="-122"/>
                <a:ea typeface="微软雅黑" panose="020B0503020204020204" pitchFamily="34" charset="-122"/>
                <a:sym typeface="+mn-ea"/>
              </a:rPr>
              <a:t>转化</a:t>
            </a:r>
            <a:r>
              <a:rPr lang="zh-CN" altLang="en-US" b="1" dirty="0">
                <a:latin typeface="微软雅黑" panose="020B0503020204020204" pitchFamily="34" charset="-122"/>
                <a:ea typeface="微软雅黑" panose="020B0503020204020204" pitchFamily="34" charset="-122"/>
                <a:sym typeface="+mn-ea"/>
              </a:rPr>
              <a:t>：将用户转化为回报的过程</a:t>
            </a:r>
            <a:endParaRPr lang="zh-CN" altLang="en-US"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106010" y="750056"/>
            <a:ext cx="1152128" cy="461665"/>
          </a:xfrm>
          <a:prstGeom prst="rect">
            <a:avLst/>
          </a:prstGeom>
          <a:noFill/>
        </p:spPr>
        <p:txBody>
          <a:bodyPr wrap="square">
            <a:spAutoFit/>
          </a:bodyPr>
          <a:lstStyle/>
          <a:p>
            <a:pPr algn="dist"/>
            <a:r>
              <a:rPr lang="en-US" altLang="zh-CN" sz="2400" b="1" dirty="0">
                <a:solidFill>
                  <a:srgbClr val="EA5514"/>
                </a:solidFill>
                <a:latin typeface="微软雅黑" panose="020B0503020204020204" pitchFamily="34" charset="-122"/>
                <a:ea typeface="微软雅黑" panose="020B0503020204020204" pitchFamily="34" charset="-122"/>
              </a:rPr>
              <a:t>Q&amp;A</a:t>
            </a:r>
            <a:endParaRPr lang="zh-CN" altLang="en-US" sz="2400" b="1" i="0" dirty="0">
              <a:solidFill>
                <a:srgbClr val="EA5514"/>
              </a:solidFill>
              <a:effectLst/>
              <a:latin typeface="微软雅黑" panose="020B0503020204020204" pitchFamily="34" charset="-122"/>
              <a:ea typeface="微软雅黑" panose="020B0503020204020204" pitchFamily="34" charset="-122"/>
            </a:endParaRPr>
          </a:p>
        </p:txBody>
      </p:sp>
      <p:grpSp>
        <p:nvGrpSpPr>
          <p:cNvPr id="17" name="Group 21"/>
          <p:cNvGrpSpPr/>
          <p:nvPr/>
        </p:nvGrpSpPr>
        <p:grpSpPr bwMode="auto">
          <a:xfrm>
            <a:off x="7399753" y="1609762"/>
            <a:ext cx="1196975" cy="1746250"/>
            <a:chOff x="0" y="0"/>
            <a:chExt cx="1335" cy="1947"/>
          </a:xfrm>
          <a:solidFill>
            <a:srgbClr val="EA5514"/>
          </a:solidFill>
        </p:grpSpPr>
        <p:sp>
          <p:nvSpPr>
            <p:cNvPr id="18" name="Freeform 22"/>
            <p:cNvSpPr>
              <a:spLocks noEditPoints="1"/>
            </p:cNvSpPr>
            <p:nvPr/>
          </p:nvSpPr>
          <p:spPr bwMode="auto">
            <a:xfrm>
              <a:off x="0" y="0"/>
              <a:ext cx="1335" cy="1609"/>
            </a:xfrm>
            <a:custGeom>
              <a:avLst/>
              <a:gdLst>
                <a:gd name="T0" fmla="*/ 282 w 565"/>
                <a:gd name="T1" fmla="*/ 0 h 681"/>
                <a:gd name="T2" fmla="*/ 0 w 565"/>
                <a:gd name="T3" fmla="*/ 283 h 681"/>
                <a:gd name="T4" fmla="*/ 72 w 565"/>
                <a:gd name="T5" fmla="*/ 472 h 681"/>
                <a:gd name="T6" fmla="*/ 72 w 565"/>
                <a:gd name="T7" fmla="*/ 472 h 681"/>
                <a:gd name="T8" fmla="*/ 73 w 565"/>
                <a:gd name="T9" fmla="*/ 473 h 681"/>
                <a:gd name="T10" fmla="*/ 85 w 565"/>
                <a:gd name="T11" fmla="*/ 486 h 681"/>
                <a:gd name="T12" fmla="*/ 151 w 565"/>
                <a:gd name="T13" fmla="*/ 568 h 681"/>
                <a:gd name="T14" fmla="*/ 232 w 565"/>
                <a:gd name="T15" fmla="*/ 681 h 681"/>
                <a:gd name="T16" fmla="*/ 275 w 565"/>
                <a:gd name="T17" fmla="*/ 681 h 681"/>
                <a:gd name="T18" fmla="*/ 289 w 565"/>
                <a:gd name="T19" fmla="*/ 681 h 681"/>
                <a:gd name="T20" fmla="*/ 332 w 565"/>
                <a:gd name="T21" fmla="*/ 681 h 681"/>
                <a:gd name="T22" fmla="*/ 414 w 565"/>
                <a:gd name="T23" fmla="*/ 568 h 681"/>
                <a:gd name="T24" fmla="*/ 477 w 565"/>
                <a:gd name="T25" fmla="*/ 488 h 681"/>
                <a:gd name="T26" fmla="*/ 565 w 565"/>
                <a:gd name="T27" fmla="*/ 283 h 681"/>
                <a:gd name="T28" fmla="*/ 282 w 565"/>
                <a:gd name="T29" fmla="*/ 0 h 681"/>
                <a:gd name="T30" fmla="*/ 388 w 565"/>
                <a:gd name="T31" fmla="*/ 410 h 681"/>
                <a:gd name="T32" fmla="*/ 354 w 565"/>
                <a:gd name="T33" fmla="*/ 455 h 681"/>
                <a:gd name="T34" fmla="*/ 309 w 565"/>
                <a:gd name="T35" fmla="*/ 520 h 681"/>
                <a:gd name="T36" fmla="*/ 286 w 565"/>
                <a:gd name="T37" fmla="*/ 520 h 681"/>
                <a:gd name="T38" fmla="*/ 279 w 565"/>
                <a:gd name="T39" fmla="*/ 520 h 681"/>
                <a:gd name="T40" fmla="*/ 255 w 565"/>
                <a:gd name="T41" fmla="*/ 520 h 681"/>
                <a:gd name="T42" fmla="*/ 211 w 565"/>
                <a:gd name="T43" fmla="*/ 455 h 681"/>
                <a:gd name="T44" fmla="*/ 176 w 565"/>
                <a:gd name="T45" fmla="*/ 408 h 681"/>
                <a:gd name="T46" fmla="*/ 169 w 565"/>
                <a:gd name="T47" fmla="*/ 401 h 681"/>
                <a:gd name="T48" fmla="*/ 168 w 565"/>
                <a:gd name="T49" fmla="*/ 400 h 681"/>
                <a:gd name="T50" fmla="*/ 168 w 565"/>
                <a:gd name="T51" fmla="*/ 400 h 681"/>
                <a:gd name="T52" fmla="*/ 129 w 565"/>
                <a:gd name="T53" fmla="*/ 292 h 681"/>
                <a:gd name="T54" fmla="*/ 282 w 565"/>
                <a:gd name="T55" fmla="*/ 129 h 681"/>
                <a:gd name="T56" fmla="*/ 436 w 565"/>
                <a:gd name="T57" fmla="*/ 292 h 681"/>
                <a:gd name="T58" fmla="*/ 388 w 565"/>
                <a:gd name="T59" fmla="*/ 41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5" h="681">
                  <a:moveTo>
                    <a:pt x="282" y="0"/>
                  </a:moveTo>
                  <a:cubicBezTo>
                    <a:pt x="126" y="0"/>
                    <a:pt x="0" y="127"/>
                    <a:pt x="0" y="283"/>
                  </a:cubicBezTo>
                  <a:cubicBezTo>
                    <a:pt x="0" y="356"/>
                    <a:pt x="27" y="422"/>
                    <a:pt x="72" y="472"/>
                  </a:cubicBezTo>
                  <a:cubicBezTo>
                    <a:pt x="72" y="472"/>
                    <a:pt x="72" y="472"/>
                    <a:pt x="72" y="472"/>
                  </a:cubicBezTo>
                  <a:cubicBezTo>
                    <a:pt x="72" y="472"/>
                    <a:pt x="72" y="473"/>
                    <a:pt x="73" y="473"/>
                  </a:cubicBezTo>
                  <a:cubicBezTo>
                    <a:pt x="77" y="478"/>
                    <a:pt x="81" y="482"/>
                    <a:pt x="85" y="486"/>
                  </a:cubicBezTo>
                  <a:cubicBezTo>
                    <a:pt x="102" y="504"/>
                    <a:pt x="131" y="536"/>
                    <a:pt x="151" y="568"/>
                  </a:cubicBezTo>
                  <a:cubicBezTo>
                    <a:pt x="180" y="615"/>
                    <a:pt x="165" y="681"/>
                    <a:pt x="232" y="681"/>
                  </a:cubicBezTo>
                  <a:cubicBezTo>
                    <a:pt x="275" y="681"/>
                    <a:pt x="275" y="681"/>
                    <a:pt x="275" y="681"/>
                  </a:cubicBezTo>
                  <a:cubicBezTo>
                    <a:pt x="289" y="681"/>
                    <a:pt x="289" y="681"/>
                    <a:pt x="289" y="681"/>
                  </a:cubicBezTo>
                  <a:cubicBezTo>
                    <a:pt x="332" y="681"/>
                    <a:pt x="332" y="681"/>
                    <a:pt x="332" y="681"/>
                  </a:cubicBezTo>
                  <a:cubicBezTo>
                    <a:pt x="399" y="681"/>
                    <a:pt x="385" y="615"/>
                    <a:pt x="414" y="568"/>
                  </a:cubicBezTo>
                  <a:cubicBezTo>
                    <a:pt x="433" y="538"/>
                    <a:pt x="460" y="507"/>
                    <a:pt x="477" y="488"/>
                  </a:cubicBezTo>
                  <a:cubicBezTo>
                    <a:pt x="531" y="437"/>
                    <a:pt x="565" y="364"/>
                    <a:pt x="565" y="283"/>
                  </a:cubicBezTo>
                  <a:cubicBezTo>
                    <a:pt x="565" y="127"/>
                    <a:pt x="439" y="0"/>
                    <a:pt x="282" y="0"/>
                  </a:cubicBezTo>
                  <a:close/>
                  <a:moveTo>
                    <a:pt x="388" y="410"/>
                  </a:moveTo>
                  <a:cubicBezTo>
                    <a:pt x="379" y="420"/>
                    <a:pt x="364" y="438"/>
                    <a:pt x="354" y="455"/>
                  </a:cubicBezTo>
                  <a:cubicBezTo>
                    <a:pt x="338" y="482"/>
                    <a:pt x="346" y="520"/>
                    <a:pt x="309" y="520"/>
                  </a:cubicBezTo>
                  <a:cubicBezTo>
                    <a:pt x="286" y="520"/>
                    <a:pt x="286" y="520"/>
                    <a:pt x="286" y="520"/>
                  </a:cubicBezTo>
                  <a:cubicBezTo>
                    <a:pt x="279" y="520"/>
                    <a:pt x="279" y="520"/>
                    <a:pt x="279" y="520"/>
                  </a:cubicBezTo>
                  <a:cubicBezTo>
                    <a:pt x="255" y="520"/>
                    <a:pt x="255" y="520"/>
                    <a:pt x="255" y="520"/>
                  </a:cubicBezTo>
                  <a:cubicBezTo>
                    <a:pt x="219" y="520"/>
                    <a:pt x="227" y="482"/>
                    <a:pt x="211" y="455"/>
                  </a:cubicBezTo>
                  <a:cubicBezTo>
                    <a:pt x="201" y="437"/>
                    <a:pt x="185" y="419"/>
                    <a:pt x="176" y="408"/>
                  </a:cubicBezTo>
                  <a:cubicBezTo>
                    <a:pt x="173" y="406"/>
                    <a:pt x="171" y="403"/>
                    <a:pt x="169" y="401"/>
                  </a:cubicBezTo>
                  <a:cubicBezTo>
                    <a:pt x="169" y="401"/>
                    <a:pt x="168" y="400"/>
                    <a:pt x="168" y="400"/>
                  </a:cubicBezTo>
                  <a:cubicBezTo>
                    <a:pt x="168" y="400"/>
                    <a:pt x="168" y="400"/>
                    <a:pt x="168" y="400"/>
                  </a:cubicBezTo>
                  <a:cubicBezTo>
                    <a:pt x="144" y="371"/>
                    <a:pt x="129" y="333"/>
                    <a:pt x="129" y="292"/>
                  </a:cubicBezTo>
                  <a:cubicBezTo>
                    <a:pt x="129" y="202"/>
                    <a:pt x="198" y="129"/>
                    <a:pt x="282" y="129"/>
                  </a:cubicBezTo>
                  <a:cubicBezTo>
                    <a:pt x="367" y="129"/>
                    <a:pt x="436" y="202"/>
                    <a:pt x="436" y="292"/>
                  </a:cubicBezTo>
                  <a:cubicBezTo>
                    <a:pt x="436" y="338"/>
                    <a:pt x="417" y="380"/>
                    <a:pt x="388"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Freeform 23"/>
            <p:cNvSpPr/>
            <p:nvPr/>
          </p:nvSpPr>
          <p:spPr bwMode="auto">
            <a:xfrm>
              <a:off x="442" y="1621"/>
              <a:ext cx="449" cy="108"/>
            </a:xfrm>
            <a:custGeom>
              <a:avLst/>
              <a:gdLst>
                <a:gd name="T0" fmla="*/ 168 w 190"/>
                <a:gd name="T1" fmla="*/ 0 h 46"/>
                <a:gd name="T2" fmla="*/ 20 w 190"/>
                <a:gd name="T3" fmla="*/ 0 h 46"/>
                <a:gd name="T4" fmla="*/ 0 w 190"/>
                <a:gd name="T5" fmla="*/ 23 h 46"/>
                <a:gd name="T6" fmla="*/ 0 w 190"/>
                <a:gd name="T7" fmla="*/ 24 h 46"/>
                <a:gd name="T8" fmla="*/ 20 w 190"/>
                <a:gd name="T9" fmla="*/ 46 h 46"/>
                <a:gd name="T10" fmla="*/ 168 w 190"/>
                <a:gd name="T11" fmla="*/ 46 h 46"/>
                <a:gd name="T12" fmla="*/ 190 w 190"/>
                <a:gd name="T13" fmla="*/ 24 h 46"/>
                <a:gd name="T14" fmla="*/ 190 w 190"/>
                <a:gd name="T15" fmla="*/ 23 h 46"/>
                <a:gd name="T16" fmla="*/ 168 w 190"/>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6">
                  <a:moveTo>
                    <a:pt x="168" y="0"/>
                  </a:moveTo>
                  <a:cubicBezTo>
                    <a:pt x="20" y="0"/>
                    <a:pt x="20" y="0"/>
                    <a:pt x="20" y="0"/>
                  </a:cubicBezTo>
                  <a:cubicBezTo>
                    <a:pt x="9" y="0"/>
                    <a:pt x="0" y="12"/>
                    <a:pt x="0" y="23"/>
                  </a:cubicBezTo>
                  <a:cubicBezTo>
                    <a:pt x="0" y="24"/>
                    <a:pt x="0" y="24"/>
                    <a:pt x="0" y="24"/>
                  </a:cubicBezTo>
                  <a:cubicBezTo>
                    <a:pt x="0" y="35"/>
                    <a:pt x="9" y="46"/>
                    <a:pt x="20" y="46"/>
                  </a:cubicBezTo>
                  <a:cubicBezTo>
                    <a:pt x="168" y="46"/>
                    <a:pt x="168" y="46"/>
                    <a:pt x="168" y="46"/>
                  </a:cubicBezTo>
                  <a:cubicBezTo>
                    <a:pt x="180" y="46"/>
                    <a:pt x="190" y="35"/>
                    <a:pt x="190" y="24"/>
                  </a:cubicBezTo>
                  <a:cubicBezTo>
                    <a:pt x="190" y="23"/>
                    <a:pt x="190" y="23"/>
                    <a:pt x="190" y="23"/>
                  </a:cubicBezTo>
                  <a:cubicBezTo>
                    <a:pt x="190" y="12"/>
                    <a:pt x="180" y="0"/>
                    <a:pt x="1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24"/>
            <p:cNvSpPr/>
            <p:nvPr/>
          </p:nvSpPr>
          <p:spPr bwMode="auto">
            <a:xfrm>
              <a:off x="442" y="1748"/>
              <a:ext cx="449" cy="199"/>
            </a:xfrm>
            <a:custGeom>
              <a:avLst/>
              <a:gdLst>
                <a:gd name="T0" fmla="*/ 168 w 190"/>
                <a:gd name="T1" fmla="*/ 0 h 84"/>
                <a:gd name="T2" fmla="*/ 20 w 190"/>
                <a:gd name="T3" fmla="*/ 0 h 84"/>
                <a:gd name="T4" fmla="*/ 0 w 190"/>
                <a:gd name="T5" fmla="*/ 22 h 84"/>
                <a:gd name="T6" fmla="*/ 0 w 190"/>
                <a:gd name="T7" fmla="*/ 22 h 84"/>
                <a:gd name="T8" fmla="*/ 20 w 190"/>
                <a:gd name="T9" fmla="*/ 41 h 84"/>
                <a:gd name="T10" fmla="*/ 48 w 190"/>
                <a:gd name="T11" fmla="*/ 41 h 84"/>
                <a:gd name="T12" fmla="*/ 48 w 190"/>
                <a:gd name="T13" fmla="*/ 46 h 84"/>
                <a:gd name="T14" fmla="*/ 95 w 190"/>
                <a:gd name="T15" fmla="*/ 84 h 84"/>
                <a:gd name="T16" fmla="*/ 141 w 190"/>
                <a:gd name="T17" fmla="*/ 46 h 84"/>
                <a:gd name="T18" fmla="*/ 141 w 190"/>
                <a:gd name="T19" fmla="*/ 41 h 84"/>
                <a:gd name="T20" fmla="*/ 168 w 190"/>
                <a:gd name="T21" fmla="*/ 41 h 84"/>
                <a:gd name="T22" fmla="*/ 190 w 190"/>
                <a:gd name="T23" fmla="*/ 22 h 84"/>
                <a:gd name="T24" fmla="*/ 190 w 190"/>
                <a:gd name="T25" fmla="*/ 22 h 84"/>
                <a:gd name="T26" fmla="*/ 168 w 19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4">
                  <a:moveTo>
                    <a:pt x="168" y="0"/>
                  </a:moveTo>
                  <a:cubicBezTo>
                    <a:pt x="20" y="0"/>
                    <a:pt x="20" y="0"/>
                    <a:pt x="20" y="0"/>
                  </a:cubicBezTo>
                  <a:cubicBezTo>
                    <a:pt x="9" y="0"/>
                    <a:pt x="0" y="11"/>
                    <a:pt x="0" y="22"/>
                  </a:cubicBezTo>
                  <a:cubicBezTo>
                    <a:pt x="0" y="22"/>
                    <a:pt x="0" y="22"/>
                    <a:pt x="0" y="22"/>
                  </a:cubicBezTo>
                  <a:cubicBezTo>
                    <a:pt x="0" y="33"/>
                    <a:pt x="9" y="41"/>
                    <a:pt x="20" y="41"/>
                  </a:cubicBezTo>
                  <a:cubicBezTo>
                    <a:pt x="48" y="41"/>
                    <a:pt x="48" y="41"/>
                    <a:pt x="48" y="41"/>
                  </a:cubicBezTo>
                  <a:cubicBezTo>
                    <a:pt x="48" y="43"/>
                    <a:pt x="48" y="44"/>
                    <a:pt x="48" y="46"/>
                  </a:cubicBezTo>
                  <a:cubicBezTo>
                    <a:pt x="48" y="67"/>
                    <a:pt x="69" y="84"/>
                    <a:pt x="95" y="84"/>
                  </a:cubicBezTo>
                  <a:cubicBezTo>
                    <a:pt x="120" y="84"/>
                    <a:pt x="141" y="67"/>
                    <a:pt x="141" y="46"/>
                  </a:cubicBezTo>
                  <a:cubicBezTo>
                    <a:pt x="141" y="44"/>
                    <a:pt x="141" y="43"/>
                    <a:pt x="141" y="41"/>
                  </a:cubicBezTo>
                  <a:cubicBezTo>
                    <a:pt x="168" y="41"/>
                    <a:pt x="168" y="41"/>
                    <a:pt x="168" y="41"/>
                  </a:cubicBezTo>
                  <a:cubicBezTo>
                    <a:pt x="180" y="41"/>
                    <a:pt x="190" y="33"/>
                    <a:pt x="190" y="22"/>
                  </a:cubicBezTo>
                  <a:cubicBezTo>
                    <a:pt x="190" y="22"/>
                    <a:pt x="190" y="22"/>
                    <a:pt x="190" y="22"/>
                  </a:cubicBezTo>
                  <a:cubicBezTo>
                    <a:pt x="190" y="11"/>
                    <a:pt x="180" y="0"/>
                    <a:pt x="1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25"/>
            <p:cNvSpPr>
              <a:spLocks noEditPoints="1"/>
            </p:cNvSpPr>
            <p:nvPr/>
          </p:nvSpPr>
          <p:spPr bwMode="auto">
            <a:xfrm>
              <a:off x="560" y="605"/>
              <a:ext cx="215" cy="276"/>
            </a:xfrm>
            <a:custGeom>
              <a:avLst/>
              <a:gdLst>
                <a:gd name="T0" fmla="*/ 88 w 91"/>
                <a:gd name="T1" fmla="*/ 0 h 117"/>
                <a:gd name="T2" fmla="*/ 3 w 91"/>
                <a:gd name="T3" fmla="*/ 0 h 117"/>
                <a:gd name="T4" fmla="*/ 0 w 91"/>
                <a:gd name="T5" fmla="*/ 3 h 117"/>
                <a:gd name="T6" fmla="*/ 0 w 91"/>
                <a:gd name="T7" fmla="*/ 114 h 117"/>
                <a:gd name="T8" fmla="*/ 3 w 91"/>
                <a:gd name="T9" fmla="*/ 116 h 117"/>
                <a:gd name="T10" fmla="*/ 43 w 91"/>
                <a:gd name="T11" fmla="*/ 92 h 117"/>
                <a:gd name="T12" fmla="*/ 48 w 91"/>
                <a:gd name="T13" fmla="*/ 92 h 117"/>
                <a:gd name="T14" fmla="*/ 88 w 91"/>
                <a:gd name="T15" fmla="*/ 116 h 117"/>
                <a:gd name="T16" fmla="*/ 91 w 91"/>
                <a:gd name="T17" fmla="*/ 114 h 117"/>
                <a:gd name="T18" fmla="*/ 91 w 91"/>
                <a:gd name="T19" fmla="*/ 3 h 117"/>
                <a:gd name="T20" fmla="*/ 88 w 91"/>
                <a:gd name="T21" fmla="*/ 0 h 117"/>
                <a:gd name="T22" fmla="*/ 65 w 91"/>
                <a:gd name="T23" fmla="*/ 49 h 117"/>
                <a:gd name="T24" fmla="*/ 62 w 91"/>
                <a:gd name="T25" fmla="*/ 53 h 117"/>
                <a:gd name="T26" fmla="*/ 50 w 91"/>
                <a:gd name="T27" fmla="*/ 53 h 117"/>
                <a:gd name="T28" fmla="*/ 50 w 91"/>
                <a:gd name="T29" fmla="*/ 64 h 117"/>
                <a:gd name="T30" fmla="*/ 47 w 91"/>
                <a:gd name="T31" fmla="*/ 67 h 117"/>
                <a:gd name="T32" fmla="*/ 44 w 91"/>
                <a:gd name="T33" fmla="*/ 67 h 117"/>
                <a:gd name="T34" fmla="*/ 41 w 91"/>
                <a:gd name="T35" fmla="*/ 64 h 117"/>
                <a:gd name="T36" fmla="*/ 41 w 91"/>
                <a:gd name="T37" fmla="*/ 53 h 117"/>
                <a:gd name="T38" fmla="*/ 29 w 91"/>
                <a:gd name="T39" fmla="*/ 53 h 117"/>
                <a:gd name="T40" fmla="*/ 26 w 91"/>
                <a:gd name="T41" fmla="*/ 49 h 117"/>
                <a:gd name="T42" fmla="*/ 26 w 91"/>
                <a:gd name="T43" fmla="*/ 46 h 117"/>
                <a:gd name="T44" fmla="*/ 29 w 91"/>
                <a:gd name="T45" fmla="*/ 43 h 117"/>
                <a:gd name="T46" fmla="*/ 41 w 91"/>
                <a:gd name="T47" fmla="*/ 43 h 117"/>
                <a:gd name="T48" fmla="*/ 41 w 91"/>
                <a:gd name="T49" fmla="*/ 31 h 117"/>
                <a:gd name="T50" fmla="*/ 44 w 91"/>
                <a:gd name="T51" fmla="*/ 28 h 117"/>
                <a:gd name="T52" fmla="*/ 47 w 91"/>
                <a:gd name="T53" fmla="*/ 28 h 117"/>
                <a:gd name="T54" fmla="*/ 50 w 91"/>
                <a:gd name="T55" fmla="*/ 31 h 117"/>
                <a:gd name="T56" fmla="*/ 50 w 91"/>
                <a:gd name="T57" fmla="*/ 43 h 117"/>
                <a:gd name="T58" fmla="*/ 62 w 91"/>
                <a:gd name="T59" fmla="*/ 43 h 117"/>
                <a:gd name="T60" fmla="*/ 65 w 91"/>
                <a:gd name="T61" fmla="*/ 46 h 117"/>
                <a:gd name="T62" fmla="*/ 65 w 91"/>
                <a:gd name="T63" fmla="*/ 4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17">
                  <a:moveTo>
                    <a:pt x="88" y="0"/>
                  </a:moveTo>
                  <a:cubicBezTo>
                    <a:pt x="3" y="0"/>
                    <a:pt x="3" y="0"/>
                    <a:pt x="3" y="0"/>
                  </a:cubicBezTo>
                  <a:cubicBezTo>
                    <a:pt x="1" y="0"/>
                    <a:pt x="0" y="1"/>
                    <a:pt x="0" y="3"/>
                  </a:cubicBezTo>
                  <a:cubicBezTo>
                    <a:pt x="0" y="114"/>
                    <a:pt x="0" y="114"/>
                    <a:pt x="0" y="114"/>
                  </a:cubicBezTo>
                  <a:cubicBezTo>
                    <a:pt x="0" y="116"/>
                    <a:pt x="1" y="117"/>
                    <a:pt x="3" y="116"/>
                  </a:cubicBezTo>
                  <a:cubicBezTo>
                    <a:pt x="43" y="92"/>
                    <a:pt x="43" y="92"/>
                    <a:pt x="43" y="92"/>
                  </a:cubicBezTo>
                  <a:cubicBezTo>
                    <a:pt x="44" y="91"/>
                    <a:pt x="47" y="91"/>
                    <a:pt x="48" y="92"/>
                  </a:cubicBezTo>
                  <a:cubicBezTo>
                    <a:pt x="88" y="116"/>
                    <a:pt x="88" y="116"/>
                    <a:pt x="88" y="116"/>
                  </a:cubicBezTo>
                  <a:cubicBezTo>
                    <a:pt x="90" y="117"/>
                    <a:pt x="91" y="116"/>
                    <a:pt x="91" y="114"/>
                  </a:cubicBezTo>
                  <a:cubicBezTo>
                    <a:pt x="91" y="3"/>
                    <a:pt x="91" y="3"/>
                    <a:pt x="91" y="3"/>
                  </a:cubicBezTo>
                  <a:cubicBezTo>
                    <a:pt x="91" y="1"/>
                    <a:pt x="89" y="0"/>
                    <a:pt x="88" y="0"/>
                  </a:cubicBezTo>
                  <a:close/>
                  <a:moveTo>
                    <a:pt x="65" y="49"/>
                  </a:moveTo>
                  <a:cubicBezTo>
                    <a:pt x="65" y="51"/>
                    <a:pt x="64" y="53"/>
                    <a:pt x="62" y="53"/>
                  </a:cubicBezTo>
                  <a:cubicBezTo>
                    <a:pt x="50" y="53"/>
                    <a:pt x="50" y="53"/>
                    <a:pt x="50" y="53"/>
                  </a:cubicBezTo>
                  <a:cubicBezTo>
                    <a:pt x="50" y="64"/>
                    <a:pt x="50" y="64"/>
                    <a:pt x="50" y="64"/>
                  </a:cubicBezTo>
                  <a:cubicBezTo>
                    <a:pt x="50" y="66"/>
                    <a:pt x="49" y="67"/>
                    <a:pt x="47" y="67"/>
                  </a:cubicBezTo>
                  <a:cubicBezTo>
                    <a:pt x="44" y="67"/>
                    <a:pt x="44" y="67"/>
                    <a:pt x="44" y="67"/>
                  </a:cubicBezTo>
                  <a:cubicBezTo>
                    <a:pt x="42" y="67"/>
                    <a:pt x="41" y="66"/>
                    <a:pt x="41" y="64"/>
                  </a:cubicBezTo>
                  <a:cubicBezTo>
                    <a:pt x="41" y="53"/>
                    <a:pt x="41" y="53"/>
                    <a:pt x="41" y="53"/>
                  </a:cubicBezTo>
                  <a:cubicBezTo>
                    <a:pt x="29" y="53"/>
                    <a:pt x="29" y="53"/>
                    <a:pt x="29" y="53"/>
                  </a:cubicBezTo>
                  <a:cubicBezTo>
                    <a:pt x="27" y="53"/>
                    <a:pt x="26" y="51"/>
                    <a:pt x="26" y="49"/>
                  </a:cubicBezTo>
                  <a:cubicBezTo>
                    <a:pt x="26" y="46"/>
                    <a:pt x="26" y="46"/>
                    <a:pt x="26" y="46"/>
                  </a:cubicBezTo>
                  <a:cubicBezTo>
                    <a:pt x="26" y="44"/>
                    <a:pt x="27" y="43"/>
                    <a:pt x="29" y="43"/>
                  </a:cubicBezTo>
                  <a:cubicBezTo>
                    <a:pt x="41" y="43"/>
                    <a:pt x="41" y="43"/>
                    <a:pt x="41" y="43"/>
                  </a:cubicBezTo>
                  <a:cubicBezTo>
                    <a:pt x="41" y="31"/>
                    <a:pt x="41" y="31"/>
                    <a:pt x="41" y="31"/>
                  </a:cubicBezTo>
                  <a:cubicBezTo>
                    <a:pt x="41" y="29"/>
                    <a:pt x="42" y="28"/>
                    <a:pt x="44" y="28"/>
                  </a:cubicBezTo>
                  <a:cubicBezTo>
                    <a:pt x="47" y="28"/>
                    <a:pt x="47" y="28"/>
                    <a:pt x="47" y="28"/>
                  </a:cubicBezTo>
                  <a:cubicBezTo>
                    <a:pt x="49" y="28"/>
                    <a:pt x="50" y="29"/>
                    <a:pt x="50" y="31"/>
                  </a:cubicBezTo>
                  <a:cubicBezTo>
                    <a:pt x="50" y="43"/>
                    <a:pt x="50" y="43"/>
                    <a:pt x="50" y="43"/>
                  </a:cubicBezTo>
                  <a:cubicBezTo>
                    <a:pt x="62" y="43"/>
                    <a:pt x="62" y="43"/>
                    <a:pt x="62" y="43"/>
                  </a:cubicBezTo>
                  <a:cubicBezTo>
                    <a:pt x="64" y="43"/>
                    <a:pt x="65" y="44"/>
                    <a:pt x="65" y="46"/>
                  </a:cubicBezTo>
                  <a:lnTo>
                    <a:pt x="6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26"/>
            <p:cNvSpPr/>
            <p:nvPr/>
          </p:nvSpPr>
          <p:spPr bwMode="auto">
            <a:xfrm>
              <a:off x="621" y="543"/>
              <a:ext cx="215" cy="279"/>
            </a:xfrm>
            <a:custGeom>
              <a:avLst/>
              <a:gdLst>
                <a:gd name="T0" fmla="*/ 87 w 91"/>
                <a:gd name="T1" fmla="*/ 0 h 118"/>
                <a:gd name="T2" fmla="*/ 91 w 91"/>
                <a:gd name="T3" fmla="*/ 3 h 118"/>
                <a:gd name="T4" fmla="*/ 91 w 91"/>
                <a:gd name="T5" fmla="*/ 115 h 118"/>
                <a:gd name="T6" fmla="*/ 88 w 91"/>
                <a:gd name="T7" fmla="*/ 117 h 118"/>
                <a:gd name="T8" fmla="*/ 77 w 91"/>
                <a:gd name="T9" fmla="*/ 109 h 118"/>
                <a:gd name="T10" fmla="*/ 75 w 91"/>
                <a:gd name="T11" fmla="*/ 104 h 118"/>
                <a:gd name="T12" fmla="*/ 75 w 91"/>
                <a:gd name="T13" fmla="*/ 19 h 118"/>
                <a:gd name="T14" fmla="*/ 71 w 91"/>
                <a:gd name="T15" fmla="*/ 16 h 118"/>
                <a:gd name="T16" fmla="*/ 3 w 91"/>
                <a:gd name="T17" fmla="*/ 16 h 118"/>
                <a:gd name="T18" fmla="*/ 0 w 91"/>
                <a:gd name="T19" fmla="*/ 13 h 118"/>
                <a:gd name="T20" fmla="*/ 0 w 91"/>
                <a:gd name="T21" fmla="*/ 3 h 118"/>
                <a:gd name="T22" fmla="*/ 3 w 91"/>
                <a:gd name="T23" fmla="*/ 0 h 118"/>
                <a:gd name="T24" fmla="*/ 87 w 91"/>
                <a:gd name="T2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8">
                  <a:moveTo>
                    <a:pt x="87" y="0"/>
                  </a:moveTo>
                  <a:cubicBezTo>
                    <a:pt x="89" y="0"/>
                    <a:pt x="91" y="2"/>
                    <a:pt x="91" y="3"/>
                  </a:cubicBezTo>
                  <a:cubicBezTo>
                    <a:pt x="91" y="115"/>
                    <a:pt x="91" y="115"/>
                    <a:pt x="91" y="115"/>
                  </a:cubicBezTo>
                  <a:cubicBezTo>
                    <a:pt x="91" y="117"/>
                    <a:pt x="89" y="118"/>
                    <a:pt x="88" y="117"/>
                  </a:cubicBezTo>
                  <a:cubicBezTo>
                    <a:pt x="77" y="109"/>
                    <a:pt x="77" y="109"/>
                    <a:pt x="77" y="109"/>
                  </a:cubicBezTo>
                  <a:cubicBezTo>
                    <a:pt x="76" y="108"/>
                    <a:pt x="75" y="106"/>
                    <a:pt x="75" y="104"/>
                  </a:cubicBezTo>
                  <a:cubicBezTo>
                    <a:pt x="75" y="19"/>
                    <a:pt x="75" y="19"/>
                    <a:pt x="75" y="19"/>
                  </a:cubicBezTo>
                  <a:cubicBezTo>
                    <a:pt x="75" y="18"/>
                    <a:pt x="73" y="16"/>
                    <a:pt x="71" y="16"/>
                  </a:cubicBezTo>
                  <a:cubicBezTo>
                    <a:pt x="3" y="16"/>
                    <a:pt x="3" y="16"/>
                    <a:pt x="3" y="16"/>
                  </a:cubicBezTo>
                  <a:cubicBezTo>
                    <a:pt x="1" y="16"/>
                    <a:pt x="0" y="15"/>
                    <a:pt x="0" y="13"/>
                  </a:cubicBezTo>
                  <a:cubicBezTo>
                    <a:pt x="0" y="3"/>
                    <a:pt x="0" y="3"/>
                    <a:pt x="0" y="3"/>
                  </a:cubicBezTo>
                  <a:cubicBezTo>
                    <a:pt x="0" y="2"/>
                    <a:pt x="1" y="0"/>
                    <a:pt x="3" y="0"/>
                  </a:cubicBez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矩形 1">
            <a:extLst>
              <a:ext uri="{FF2B5EF4-FFF2-40B4-BE49-F238E27FC236}">
                <a16:creationId xmlns:a16="http://schemas.microsoft.com/office/drawing/2014/main" id="{6D4434B9-949C-47F1-B45D-2B8D9A1EA944}"/>
              </a:ext>
            </a:extLst>
          </p:cNvPr>
          <p:cNvSpPr/>
          <p:nvPr/>
        </p:nvSpPr>
        <p:spPr>
          <a:xfrm>
            <a:off x="1207831" y="4155132"/>
            <a:ext cx="2492990" cy="369332"/>
          </a:xfrm>
          <a:prstGeom prst="rect">
            <a:avLst/>
          </a:prstGeom>
        </p:spPr>
        <p:txBody>
          <a:bodyPr wrap="none">
            <a:spAutoFit/>
          </a:bodyPr>
          <a:lstStyle/>
          <a:p>
            <a:r>
              <a:rPr lang="zh-CN" altLang="en-US" b="1" dirty="0">
                <a:solidFill>
                  <a:srgbClr val="EA5514"/>
                </a:solidFill>
                <a:latin typeface="微软雅黑" panose="020B0503020204020204" pitchFamily="34" charset="-122"/>
                <a:ea typeface="微软雅黑" panose="020B0503020204020204" pitchFamily="34" charset="-122"/>
              </a:rPr>
              <a:t>产品经理、交互设计师</a:t>
            </a:r>
            <a:endParaRPr lang="zh-CN" altLang="en-US" dirty="0">
              <a:solidFill>
                <a:srgbClr val="EA5514"/>
              </a:solidFill>
            </a:endParaRPr>
          </a:p>
        </p:txBody>
      </p:sp>
      <p:sp>
        <p:nvSpPr>
          <p:cNvPr id="23" name="文本框 22">
            <a:extLst>
              <a:ext uri="{FF2B5EF4-FFF2-40B4-BE49-F238E27FC236}">
                <a16:creationId xmlns:a16="http://schemas.microsoft.com/office/drawing/2014/main" id="{6F8534DD-761E-4C81-B208-53F9629B2420}"/>
              </a:ext>
            </a:extLst>
          </p:cNvPr>
          <p:cNvSpPr txBox="1"/>
          <p:nvPr/>
        </p:nvSpPr>
        <p:spPr>
          <a:xfrm>
            <a:off x="794679" y="3510320"/>
            <a:ext cx="6643926" cy="458908"/>
          </a:xfrm>
          <a:prstGeom prst="rect">
            <a:avLst/>
          </a:prstGeom>
          <a:noFill/>
        </p:spPr>
        <p:txBody>
          <a:bodyPr wrap="square">
            <a:spAutoFit/>
          </a:bodyPr>
          <a:lstStyle/>
          <a:p>
            <a:pPr>
              <a:lnSpc>
                <a:spcPct val="150000"/>
              </a:lnSpc>
              <a:buFont typeface="Arial" panose="020B0604020202020204" pitchFamily="34" charset="0"/>
              <a:buChar char="•"/>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Q2:</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界面原型通常作为谁重要输出</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par>
                                <p:cTn id="43" presetID="10" presetClass="entr" presetSubtype="0" fill="hold" nodeType="withEffect">
                                  <p:stCondLst>
                                    <p:cond delay="8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 presetClass="entr" presetSubtype="0" fill="hold" grpId="0" nodeType="withEffect">
                                  <p:stCondLst>
                                    <p:cond delay="80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P spid="11" grpId="0"/>
      <p:bldP spid="15" grpId="0"/>
      <p:bldP spid="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306030" y="2212664"/>
            <a:ext cx="465845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40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界面原型的应用原则</a:t>
            </a:r>
          </a:p>
        </p:txBody>
      </p:sp>
    </p:spTree>
    <p:extLst>
      <p:ext uri="{BB962C8B-B14F-4D97-AF65-F5344CB8AC3E}">
        <p14:creationId xmlns:p14="http://schemas.microsoft.com/office/powerpoint/2010/main" val="372736806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8639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各类界面原型的特点</a:t>
            </a:r>
            <a:r>
              <a:rPr lang="en-US" altLang="zh-CN" sz="1600" b="1" baseline="30000" dirty="0">
                <a:solidFill>
                  <a:srgbClr val="EA5514"/>
                </a:solidFill>
                <a:latin typeface="微软雅黑" pitchFamily="34" charset="-122"/>
                <a:ea typeface="微软雅黑" pitchFamily="34" charset="-122"/>
                <a:cs typeface="宋体" pitchFamily="2" charset="-122"/>
              </a:rPr>
              <a:t>[1]</a:t>
            </a:r>
            <a:endParaRPr lang="en-US" altLang="zh-CN" sz="1600" b="1" dirty="0">
              <a:solidFill>
                <a:srgbClr val="EA5514"/>
              </a:solidFill>
              <a:latin typeface="微软雅黑" pitchFamily="34" charset="-122"/>
              <a:ea typeface="微软雅黑" pitchFamily="34" charset="-122"/>
              <a:cs typeface="宋体" pitchFamily="2" charset="-122"/>
            </a:endParaRPr>
          </a:p>
        </p:txBody>
      </p:sp>
      <p:graphicFrame>
        <p:nvGraphicFramePr>
          <p:cNvPr id="5" name="表格 4">
            <a:extLst>
              <a:ext uri="{FF2B5EF4-FFF2-40B4-BE49-F238E27FC236}">
                <a16:creationId xmlns:a16="http://schemas.microsoft.com/office/drawing/2014/main" id="{0BDBFD9C-44DA-4059-B093-4F23AD99DC4A}"/>
              </a:ext>
            </a:extLst>
          </p:cNvPr>
          <p:cNvGraphicFramePr>
            <a:graphicFrameLocks noGrp="1"/>
          </p:cNvGraphicFramePr>
          <p:nvPr/>
        </p:nvGraphicFramePr>
        <p:xfrm>
          <a:off x="0" y="917753"/>
          <a:ext cx="9144000" cy="578717"/>
        </p:xfrm>
        <a:graphic>
          <a:graphicData uri="http://schemas.openxmlformats.org/drawingml/2006/table">
            <a:tbl>
              <a:tblPr firstRow="1" bandRow="1"/>
              <a:tblGrid>
                <a:gridCol w="2123728">
                  <a:extLst>
                    <a:ext uri="{9D8B030D-6E8A-4147-A177-3AD203B41FA5}">
                      <a16:colId xmlns:a16="http://schemas.microsoft.com/office/drawing/2014/main" val="3988348482"/>
                    </a:ext>
                  </a:extLst>
                </a:gridCol>
                <a:gridCol w="2232248">
                  <a:extLst>
                    <a:ext uri="{9D8B030D-6E8A-4147-A177-3AD203B41FA5}">
                      <a16:colId xmlns:a16="http://schemas.microsoft.com/office/drawing/2014/main" val="2203528280"/>
                    </a:ext>
                  </a:extLst>
                </a:gridCol>
                <a:gridCol w="2232248">
                  <a:extLst>
                    <a:ext uri="{9D8B030D-6E8A-4147-A177-3AD203B41FA5}">
                      <a16:colId xmlns:a16="http://schemas.microsoft.com/office/drawing/2014/main" val="3376762427"/>
                    </a:ext>
                  </a:extLst>
                </a:gridCol>
                <a:gridCol w="2555776">
                  <a:extLst>
                    <a:ext uri="{9D8B030D-6E8A-4147-A177-3AD203B41FA5}">
                      <a16:colId xmlns:a16="http://schemas.microsoft.com/office/drawing/2014/main" val="181103315"/>
                    </a:ext>
                  </a:extLst>
                </a:gridCol>
              </a:tblGrid>
              <a:tr h="578717">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b="1" dirty="0">
                          <a:solidFill>
                            <a:schemeClr val="bg1"/>
                          </a:solidFill>
                        </a:rPr>
                        <a:t>纸面原型</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b="1" dirty="0">
                          <a:solidFill>
                            <a:schemeClr val="bg1"/>
                          </a:solidFill>
                        </a:rPr>
                        <a:t>简单、快速</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b="1" dirty="0">
                          <a:solidFill>
                            <a:schemeClr val="bg1"/>
                          </a:solidFill>
                        </a:rPr>
                        <a:t>直观、人性化</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b="1" dirty="0">
                          <a:solidFill>
                            <a:schemeClr val="bg1"/>
                          </a:solidFill>
                        </a:rPr>
                        <a:t>不便保存和转述过程</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478606116"/>
                  </a:ext>
                </a:extLst>
              </a:tr>
            </a:tbl>
          </a:graphicData>
        </a:graphic>
      </p:graphicFrame>
      <p:pic>
        <p:nvPicPr>
          <p:cNvPr id="1026" name="Picture 2">
            <a:extLst>
              <a:ext uri="{FF2B5EF4-FFF2-40B4-BE49-F238E27FC236}">
                <a16:creationId xmlns:a16="http://schemas.microsoft.com/office/drawing/2014/main" id="{28FA809D-274C-455E-BF47-5680D5609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524920"/>
            <a:ext cx="4332942" cy="349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998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rgbClr val="FFFFFF"/>
                </a:solidFill>
                <a:latin typeface="Impact" pitchFamily="34" charset="0"/>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8639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各类界面原型的特点</a:t>
            </a:r>
            <a:r>
              <a:rPr lang="en-US" altLang="zh-CN" sz="1600" b="1" baseline="30000" dirty="0">
                <a:solidFill>
                  <a:srgbClr val="EA5514"/>
                </a:solidFill>
                <a:latin typeface="微软雅黑" pitchFamily="34" charset="-122"/>
                <a:ea typeface="微软雅黑" pitchFamily="34" charset="-122"/>
                <a:cs typeface="宋体" pitchFamily="2" charset="-122"/>
              </a:rPr>
              <a:t>[1]</a:t>
            </a:r>
            <a:endParaRPr lang="en-US" altLang="zh-CN" sz="1600" b="1" dirty="0">
              <a:solidFill>
                <a:srgbClr val="EA5514"/>
              </a:solidFill>
              <a:latin typeface="微软雅黑" pitchFamily="34" charset="-122"/>
              <a:ea typeface="微软雅黑" pitchFamily="34" charset="-122"/>
              <a:cs typeface="宋体" pitchFamily="2" charset="-122"/>
            </a:endParaRPr>
          </a:p>
        </p:txBody>
      </p:sp>
      <p:graphicFrame>
        <p:nvGraphicFramePr>
          <p:cNvPr id="5" name="表格 4">
            <a:extLst>
              <a:ext uri="{FF2B5EF4-FFF2-40B4-BE49-F238E27FC236}">
                <a16:creationId xmlns:a16="http://schemas.microsoft.com/office/drawing/2014/main" id="{0BDBFD9C-44DA-4059-B093-4F23AD99DC4A}"/>
              </a:ext>
            </a:extLst>
          </p:cNvPr>
          <p:cNvGraphicFramePr>
            <a:graphicFrameLocks noGrp="1"/>
          </p:cNvGraphicFramePr>
          <p:nvPr/>
        </p:nvGraphicFramePr>
        <p:xfrm>
          <a:off x="0" y="917753"/>
          <a:ext cx="9144000" cy="640080"/>
        </p:xfrm>
        <a:graphic>
          <a:graphicData uri="http://schemas.openxmlformats.org/drawingml/2006/table">
            <a:tbl>
              <a:tblPr firstRow="1" bandRow="1"/>
              <a:tblGrid>
                <a:gridCol w="1835696">
                  <a:extLst>
                    <a:ext uri="{9D8B030D-6E8A-4147-A177-3AD203B41FA5}">
                      <a16:colId xmlns:a16="http://schemas.microsoft.com/office/drawing/2014/main" val="3988348482"/>
                    </a:ext>
                  </a:extLst>
                </a:gridCol>
                <a:gridCol w="2232248">
                  <a:extLst>
                    <a:ext uri="{9D8B030D-6E8A-4147-A177-3AD203B41FA5}">
                      <a16:colId xmlns:a16="http://schemas.microsoft.com/office/drawing/2014/main" val="2203528280"/>
                    </a:ext>
                  </a:extLst>
                </a:gridCol>
                <a:gridCol w="2304256">
                  <a:extLst>
                    <a:ext uri="{9D8B030D-6E8A-4147-A177-3AD203B41FA5}">
                      <a16:colId xmlns:a16="http://schemas.microsoft.com/office/drawing/2014/main" val="3376762427"/>
                    </a:ext>
                  </a:extLst>
                </a:gridCol>
                <a:gridCol w="2771800">
                  <a:extLst>
                    <a:ext uri="{9D8B030D-6E8A-4147-A177-3AD203B41FA5}">
                      <a16:colId xmlns:a16="http://schemas.microsoft.com/office/drawing/2014/main" val="181103315"/>
                    </a:ext>
                  </a:extLst>
                </a:gridCol>
              </a:tblGrid>
              <a:tr h="578717">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b="1" dirty="0">
                          <a:solidFill>
                            <a:schemeClr val="bg1"/>
                          </a:solidFill>
                        </a:rPr>
                        <a:t>低保真原型</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b="1" dirty="0">
                          <a:solidFill>
                            <a:schemeClr val="bg1"/>
                          </a:solidFill>
                        </a:rPr>
                        <a:t>耗费一定的时间</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b="1" dirty="0">
                          <a:solidFill>
                            <a:schemeClr val="bg1"/>
                          </a:solidFill>
                        </a:rPr>
                        <a:t>需求表达清晰、完整</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b="1" dirty="0">
                          <a:solidFill>
                            <a:schemeClr val="bg1"/>
                          </a:solidFill>
                        </a:rPr>
                        <a:t>完成度介于纸面原型和</a:t>
                      </a:r>
                      <a:endParaRPr lang="en-US" altLang="zh-CN" sz="1800" b="1" dirty="0">
                        <a:solidFill>
                          <a:schemeClr val="bg1"/>
                        </a:solidFill>
                      </a:endParaRPr>
                    </a:p>
                    <a:p>
                      <a:pPr algn="ctr"/>
                      <a:r>
                        <a:rPr lang="zh-CN" altLang="en-US" sz="1800" b="1" dirty="0">
                          <a:solidFill>
                            <a:schemeClr val="bg1"/>
                          </a:solidFill>
                        </a:rPr>
                        <a:t>高保真模型之间</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478606116"/>
                  </a:ext>
                </a:extLst>
              </a:tr>
            </a:tbl>
          </a:graphicData>
        </a:graphic>
      </p:graphicFrame>
      <p:pic>
        <p:nvPicPr>
          <p:cNvPr id="3074" name="Picture 2" descr="产品狗跑偏了？因为他一直在画高保真原型啊| 人人都是产品经理">
            <a:extLst>
              <a:ext uri="{FF2B5EF4-FFF2-40B4-BE49-F238E27FC236}">
                <a16:creationId xmlns:a16="http://schemas.microsoft.com/office/drawing/2014/main" id="{E0BE6882-C0A7-477D-B7EE-CFF46FA53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44373"/>
            <a:ext cx="4968552" cy="33455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支付宝低保真与高保真原型图- 原创作品- 站酷（ZCOOL)">
            <a:extLst>
              <a:ext uri="{FF2B5EF4-FFF2-40B4-BE49-F238E27FC236}">
                <a16:creationId xmlns:a16="http://schemas.microsoft.com/office/drawing/2014/main" id="{E69AD24E-27A0-4292-9671-70F437F42F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9041" y="1650133"/>
            <a:ext cx="1848888" cy="3345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209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8639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各类界面原型的特点</a:t>
            </a:r>
            <a:r>
              <a:rPr lang="en-US" altLang="zh-CN" sz="1600" b="1" baseline="30000" dirty="0">
                <a:solidFill>
                  <a:srgbClr val="EA5514"/>
                </a:solidFill>
                <a:latin typeface="微软雅黑" pitchFamily="34" charset="-122"/>
                <a:ea typeface="微软雅黑" pitchFamily="34" charset="-122"/>
                <a:cs typeface="宋体" pitchFamily="2" charset="-122"/>
              </a:rPr>
              <a:t>[1]</a:t>
            </a:r>
            <a:endParaRPr lang="en-US" altLang="zh-CN" sz="1600" b="1" dirty="0">
              <a:solidFill>
                <a:srgbClr val="EA5514"/>
              </a:solidFill>
              <a:latin typeface="微软雅黑" pitchFamily="34" charset="-122"/>
              <a:ea typeface="微软雅黑" pitchFamily="34" charset="-122"/>
              <a:cs typeface="宋体" pitchFamily="2" charset="-122"/>
            </a:endParaRPr>
          </a:p>
        </p:txBody>
      </p:sp>
      <p:pic>
        <p:nvPicPr>
          <p:cNvPr id="6" name="图片 5">
            <a:extLst>
              <a:ext uri="{FF2B5EF4-FFF2-40B4-BE49-F238E27FC236}">
                <a16:creationId xmlns:a16="http://schemas.microsoft.com/office/drawing/2014/main" id="{A6130FF3-B21C-4597-9B9E-3C23ED384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977936"/>
            <a:ext cx="1765224" cy="3820389"/>
          </a:xfrm>
          <a:prstGeom prst="rect">
            <a:avLst/>
          </a:prstGeom>
        </p:spPr>
      </p:pic>
      <p:pic>
        <p:nvPicPr>
          <p:cNvPr id="8" name="图片 7">
            <a:extLst>
              <a:ext uri="{FF2B5EF4-FFF2-40B4-BE49-F238E27FC236}">
                <a16:creationId xmlns:a16="http://schemas.microsoft.com/office/drawing/2014/main" id="{7D0E3116-7D0F-4178-A5A3-8B0FD8388F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976" y="983027"/>
            <a:ext cx="1765224" cy="3820389"/>
          </a:xfrm>
          <a:prstGeom prst="rect">
            <a:avLst/>
          </a:prstGeom>
        </p:spPr>
      </p:pic>
      <p:graphicFrame>
        <p:nvGraphicFramePr>
          <p:cNvPr id="18" name="表格 17">
            <a:extLst>
              <a:ext uri="{FF2B5EF4-FFF2-40B4-BE49-F238E27FC236}">
                <a16:creationId xmlns:a16="http://schemas.microsoft.com/office/drawing/2014/main" id="{475C7B69-9727-4573-9EAC-1FFF9B5473CF}"/>
              </a:ext>
            </a:extLst>
          </p:cNvPr>
          <p:cNvGraphicFramePr>
            <a:graphicFrameLocks noGrp="1"/>
          </p:cNvGraphicFramePr>
          <p:nvPr>
            <p:extLst>
              <p:ext uri="{D42A27DB-BD31-4B8C-83A1-F6EECF244321}">
                <p14:modId xmlns:p14="http://schemas.microsoft.com/office/powerpoint/2010/main" val="1546497905"/>
              </p:ext>
            </p:extLst>
          </p:nvPr>
        </p:nvGraphicFramePr>
        <p:xfrm>
          <a:off x="3344685" y="1418828"/>
          <a:ext cx="2759069" cy="3096342"/>
        </p:xfrm>
        <a:graphic>
          <a:graphicData uri="http://schemas.openxmlformats.org/drawingml/2006/table">
            <a:tbl>
              <a:tblPr firstRow="1" bandRow="1"/>
              <a:tblGrid>
                <a:gridCol w="2759069">
                  <a:extLst>
                    <a:ext uri="{9D8B030D-6E8A-4147-A177-3AD203B41FA5}">
                      <a16:colId xmlns:a16="http://schemas.microsoft.com/office/drawing/2014/main" val="2741375538"/>
                    </a:ext>
                  </a:extLst>
                </a:gridCol>
              </a:tblGrid>
              <a:tr h="626333">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rPr>
                        <a:t>高保真原型</a:t>
                      </a:r>
                      <a:endParaRPr lang="zh-CN" altLang="en-US" sz="18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659551007"/>
                  </a:ext>
                </a:extLst>
              </a:tr>
              <a:tr h="815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rPr>
                        <a:t>需要较多投入</a:t>
                      </a:r>
                    </a:p>
                    <a:p>
                      <a:pPr algn="ctr"/>
                      <a:endParaRPr lang="zh-CN" altLang="en-US" sz="18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4081855156"/>
                  </a:ext>
                </a:extLst>
              </a:tr>
              <a:tr h="815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rPr>
                        <a:t>完整表达设计理念和体验</a:t>
                      </a:r>
                    </a:p>
                    <a:p>
                      <a:pPr algn="ctr"/>
                      <a:endParaRPr lang="zh-CN" altLang="en-US" sz="18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4145758803"/>
                  </a:ext>
                </a:extLst>
              </a:tr>
              <a:tr h="839391">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rPr>
                        <a:t>需要融入各类视觉美感</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331371969"/>
                  </a:ext>
                </a:extLst>
              </a:tr>
            </a:tbl>
          </a:graphicData>
        </a:graphic>
      </p:graphicFrame>
    </p:spTree>
    <p:extLst>
      <p:ext uri="{BB962C8B-B14F-4D97-AF65-F5344CB8AC3E}">
        <p14:creationId xmlns:p14="http://schemas.microsoft.com/office/powerpoint/2010/main" val="2701331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8639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界面设计原则</a:t>
            </a:r>
            <a:r>
              <a:rPr lang="en-US" altLang="zh-CN" sz="1600" b="1" baseline="30000" dirty="0">
                <a:solidFill>
                  <a:srgbClr val="EA5514"/>
                </a:solidFill>
                <a:latin typeface="微软雅黑" pitchFamily="34" charset="-122"/>
                <a:ea typeface="微软雅黑" pitchFamily="34" charset="-122"/>
                <a:cs typeface="宋体" pitchFamily="2" charset="-122"/>
              </a:rPr>
              <a:t>[2]</a:t>
            </a:r>
          </a:p>
        </p:txBody>
      </p:sp>
      <p:sp>
        <p:nvSpPr>
          <p:cNvPr id="9" name="文本框 8">
            <a:extLst>
              <a:ext uri="{FF2B5EF4-FFF2-40B4-BE49-F238E27FC236}">
                <a16:creationId xmlns:a16="http://schemas.microsoft.com/office/drawing/2014/main" id="{CAD80A3A-3072-4482-A172-48206A7EF8F5}"/>
              </a:ext>
            </a:extLst>
          </p:cNvPr>
          <p:cNvSpPr txBox="1"/>
          <p:nvPr/>
        </p:nvSpPr>
        <p:spPr>
          <a:xfrm>
            <a:off x="2051720" y="914772"/>
            <a:ext cx="4625578" cy="460382"/>
          </a:xfrm>
          <a:prstGeom prst="rect">
            <a:avLst/>
          </a:prstGeom>
          <a:noFill/>
        </p:spPr>
        <p:txBody>
          <a:bodyPr wrap="square">
            <a:spAutoFit/>
          </a:bodyPr>
          <a:lstStyle/>
          <a:p>
            <a:pPr algn="ctr">
              <a:lnSpc>
                <a:spcPct val="150000"/>
              </a:lnSpc>
            </a:pP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明确”应该放在设计的首要位置</a:t>
            </a:r>
            <a:endParaRPr lang="zh-CN" altLang="en-US" dirty="0">
              <a:latin typeface="微软雅黑" panose="020B0503020204020204" pitchFamily="34" charset="-122"/>
              <a:ea typeface="微软雅黑" panose="020B0503020204020204" pitchFamily="34" charset="-122"/>
            </a:endParaRPr>
          </a:p>
        </p:txBody>
      </p:sp>
      <p:pic>
        <p:nvPicPr>
          <p:cNvPr id="4100" name="Picture 4" descr="关于明确目标的图片(第1页) - 一起扣扣网">
            <a:extLst>
              <a:ext uri="{FF2B5EF4-FFF2-40B4-BE49-F238E27FC236}">
                <a16:creationId xmlns:a16="http://schemas.microsoft.com/office/drawing/2014/main" id="{58B90627-E0D6-4627-8B5B-B0D621272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418828"/>
            <a:ext cx="47625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955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8639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界面设计原则</a:t>
            </a:r>
            <a:r>
              <a:rPr lang="en-US" altLang="zh-CN" sz="1600" b="1" baseline="30000" dirty="0">
                <a:solidFill>
                  <a:srgbClr val="EA5514"/>
                </a:solidFill>
                <a:latin typeface="微软雅黑" pitchFamily="34" charset="-122"/>
                <a:ea typeface="微软雅黑" pitchFamily="34" charset="-122"/>
                <a:cs typeface="宋体" pitchFamily="2" charset="-122"/>
              </a:rPr>
              <a:t>[2]</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8" name="文本框 7">
            <a:extLst>
              <a:ext uri="{FF2B5EF4-FFF2-40B4-BE49-F238E27FC236}">
                <a16:creationId xmlns:a16="http://schemas.microsoft.com/office/drawing/2014/main" id="{42C0B9E5-DF3F-4594-9B25-74EEBC8CBA38}"/>
              </a:ext>
            </a:extLst>
          </p:cNvPr>
          <p:cNvSpPr txBox="1"/>
          <p:nvPr/>
        </p:nvSpPr>
        <p:spPr>
          <a:xfrm>
            <a:off x="2051720" y="914772"/>
            <a:ext cx="4625578" cy="460382"/>
          </a:xfrm>
          <a:prstGeom prst="rect">
            <a:avLst/>
          </a:prstGeom>
          <a:noFill/>
        </p:spPr>
        <p:txBody>
          <a:bodyPr wrap="square">
            <a:spAutoFit/>
          </a:bodyPr>
          <a:lstStyle/>
          <a:p>
            <a:pPr algn="ctr">
              <a:lnSpc>
                <a:spcPct val="150000"/>
              </a:lnSpc>
            </a:pP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让用户掌控一切</a:t>
            </a:r>
            <a:endParaRPr lang="zh-CN" altLang="en-US" dirty="0">
              <a:latin typeface="微软雅黑" panose="020B0503020204020204" pitchFamily="34" charset="-122"/>
              <a:ea typeface="微软雅黑" panose="020B0503020204020204" pitchFamily="34" charset="-122"/>
            </a:endParaRPr>
          </a:p>
        </p:txBody>
      </p:sp>
      <p:pic>
        <p:nvPicPr>
          <p:cNvPr id="6146" name="Picture 2" descr="数据管理APP“得呗”，让用户掌控自己的数据权益- 知乎">
            <a:extLst>
              <a:ext uri="{FF2B5EF4-FFF2-40B4-BE49-F238E27FC236}">
                <a16:creationId xmlns:a16="http://schemas.microsoft.com/office/drawing/2014/main" id="{53005C2A-D830-4788-9C91-7F4510764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75154"/>
            <a:ext cx="5715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666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269356" y="-78185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407044" y="7381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358131" y="74215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645169" y="18493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12"/>
          <p:cNvSpPr>
            <a:spLocks noChangeArrowheads="1"/>
          </p:cNvSpPr>
          <p:nvPr/>
        </p:nvSpPr>
        <p:spPr bwMode="auto">
          <a:xfrm>
            <a:off x="1162694" y="-95965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5769" y="66912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1826269" y="182641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2" name="Oval 15"/>
          <p:cNvSpPr>
            <a:spLocks noChangeArrowheads="1"/>
          </p:cNvSpPr>
          <p:nvPr/>
        </p:nvSpPr>
        <p:spPr bwMode="auto">
          <a:xfrm>
            <a:off x="2216794" y="110410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251469" y="284082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781694" y="226773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499119" y="243918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304156" y="187086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774056" y="158987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88256" y="359330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94606" y="401398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120006" y="429021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348606" y="469978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484798" y="5036338"/>
            <a:ext cx="231447" cy="231447"/>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154931" y="469978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27956" y="488870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332731" y="436641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62881" y="168353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13344" y="357425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472431" y="344090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739131" y="375998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1155056" y="239156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578551" y="1132675"/>
            <a:ext cx="137783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3600" b="1" dirty="0">
                <a:solidFill>
                  <a:srgbClr val="FFFFFF"/>
                </a:solidFill>
                <a:latin typeface="微软雅黑" panose="020B0503020204020204" pitchFamily="34" charset="-122"/>
                <a:ea typeface="微软雅黑" panose="020B0503020204020204" pitchFamily="34" charset="-122"/>
              </a:rPr>
              <a:t>目录</a:t>
            </a:r>
            <a:endParaRPr lang="en-US" altLang="zh-CN" sz="3600" b="1" dirty="0">
              <a:solidFill>
                <a:srgbClr val="FFFFFF"/>
              </a:solidFill>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contents</a:t>
            </a:r>
            <a:endParaRPr kumimoji="0" lang="zh-CN" altLang="zh-CN" sz="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6" name="Oval 14"/>
          <p:cNvSpPr>
            <a:spLocks noChangeArrowheads="1"/>
          </p:cNvSpPr>
          <p:nvPr/>
        </p:nvSpPr>
        <p:spPr bwMode="auto">
          <a:xfrm>
            <a:off x="3139302" y="986780"/>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40" name="Rectangle 39"/>
          <p:cNvSpPr>
            <a:spLocks noChangeArrowheads="1"/>
          </p:cNvSpPr>
          <p:nvPr/>
        </p:nvSpPr>
        <p:spPr bwMode="auto">
          <a:xfrm>
            <a:off x="3139301" y="1072260"/>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a:solidFill>
                  <a:srgbClr val="FCFBF7"/>
                </a:solidFill>
                <a:latin typeface="Impact" panose="020B0806030902050204" pitchFamily="34" charset="0"/>
                <a:ea typeface="微软雅黑" panose="020B0503020204020204" pitchFamily="34" charset="-122"/>
              </a:rPr>
              <a:t>01</a:t>
            </a:r>
          </a:p>
        </p:txBody>
      </p:sp>
      <p:sp>
        <p:nvSpPr>
          <p:cNvPr id="41" name="Rectangle 39"/>
          <p:cNvSpPr>
            <a:spLocks noChangeArrowheads="1"/>
          </p:cNvSpPr>
          <p:nvPr/>
        </p:nvSpPr>
        <p:spPr bwMode="auto">
          <a:xfrm>
            <a:off x="3903831" y="1047011"/>
            <a:ext cx="22917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endParaRPr lang="zh-CN" altLang="en-US" sz="2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6" name="文本框 45"/>
          <p:cNvSpPr txBox="1"/>
          <p:nvPr/>
        </p:nvSpPr>
        <p:spPr>
          <a:xfrm>
            <a:off x="3851920" y="1072260"/>
            <a:ext cx="1872208" cy="369332"/>
          </a:xfrm>
          <a:prstGeom prst="rect">
            <a:avLst/>
          </a:prstGeom>
          <a:noFill/>
        </p:spPr>
        <p:txBody>
          <a:bodyPr wrap="square">
            <a:spAutoFit/>
          </a:bodyPr>
          <a:lstStyle/>
          <a:p>
            <a:r>
              <a:rPr lang="zh-CN" altLang="en-US" sz="18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什么是界面原型</a:t>
            </a:r>
          </a:p>
        </p:txBody>
      </p:sp>
      <p:sp>
        <p:nvSpPr>
          <p:cNvPr id="39" name="文本框 38">
            <a:extLst>
              <a:ext uri="{FF2B5EF4-FFF2-40B4-BE49-F238E27FC236}">
                <a16:creationId xmlns:a16="http://schemas.microsoft.com/office/drawing/2014/main" id="{96B31C7D-BAB1-4EBA-8FD7-0D482C016C58}"/>
              </a:ext>
            </a:extLst>
          </p:cNvPr>
          <p:cNvSpPr txBox="1"/>
          <p:nvPr/>
        </p:nvSpPr>
        <p:spPr>
          <a:xfrm>
            <a:off x="3851920" y="1979701"/>
            <a:ext cx="2520280" cy="369332"/>
          </a:xfrm>
          <a:prstGeom prst="rect">
            <a:avLst/>
          </a:prstGeom>
          <a:noFill/>
        </p:spPr>
        <p:txBody>
          <a:bodyPr wrap="square">
            <a:spAutoFit/>
          </a:bodyPr>
          <a:lstStyle/>
          <a:p>
            <a:r>
              <a:rPr lang="zh-CN" altLang="en-US" sz="18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原型设计的应用原则</a:t>
            </a:r>
          </a:p>
        </p:txBody>
      </p:sp>
      <p:sp>
        <p:nvSpPr>
          <p:cNvPr id="42" name="Oval 14">
            <a:extLst>
              <a:ext uri="{FF2B5EF4-FFF2-40B4-BE49-F238E27FC236}">
                <a16:creationId xmlns:a16="http://schemas.microsoft.com/office/drawing/2014/main" id="{B7B733EF-A256-4441-9253-82333886211D}"/>
              </a:ext>
            </a:extLst>
          </p:cNvPr>
          <p:cNvSpPr>
            <a:spLocks noChangeArrowheads="1"/>
          </p:cNvSpPr>
          <p:nvPr/>
        </p:nvSpPr>
        <p:spPr bwMode="auto">
          <a:xfrm>
            <a:off x="3139302" y="2891921"/>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dirty="0"/>
          </a:p>
        </p:txBody>
      </p:sp>
      <p:sp>
        <p:nvSpPr>
          <p:cNvPr id="43" name="Rectangle 39">
            <a:extLst>
              <a:ext uri="{FF2B5EF4-FFF2-40B4-BE49-F238E27FC236}">
                <a16:creationId xmlns:a16="http://schemas.microsoft.com/office/drawing/2014/main" id="{E7E1CA23-0267-4661-8ACC-234CD715D60A}"/>
              </a:ext>
            </a:extLst>
          </p:cNvPr>
          <p:cNvSpPr>
            <a:spLocks noChangeArrowheads="1"/>
          </p:cNvSpPr>
          <p:nvPr/>
        </p:nvSpPr>
        <p:spPr bwMode="auto">
          <a:xfrm>
            <a:off x="3142268" y="2950262"/>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a:solidFill>
                  <a:srgbClr val="FCFBF7"/>
                </a:solidFill>
                <a:latin typeface="Impact" panose="020B0806030902050204" pitchFamily="34" charset="0"/>
                <a:ea typeface="微软雅黑" panose="020B0503020204020204" pitchFamily="34" charset="-122"/>
              </a:rPr>
              <a:t>03</a:t>
            </a:r>
          </a:p>
        </p:txBody>
      </p:sp>
      <p:sp>
        <p:nvSpPr>
          <p:cNvPr id="44" name="文本框 43">
            <a:extLst>
              <a:ext uri="{FF2B5EF4-FFF2-40B4-BE49-F238E27FC236}">
                <a16:creationId xmlns:a16="http://schemas.microsoft.com/office/drawing/2014/main" id="{56924F9E-A6FF-4A4D-906D-6AAD1C68ED38}"/>
              </a:ext>
            </a:extLst>
          </p:cNvPr>
          <p:cNvSpPr txBox="1"/>
          <p:nvPr/>
        </p:nvSpPr>
        <p:spPr>
          <a:xfrm>
            <a:off x="3851920" y="2967541"/>
            <a:ext cx="2448272" cy="369332"/>
          </a:xfrm>
          <a:prstGeom prst="rect">
            <a:avLst/>
          </a:prstGeom>
          <a:noFill/>
        </p:spPr>
        <p:txBody>
          <a:bodyPr wrap="square">
            <a:spAutoFit/>
          </a:bodyPr>
          <a:lstStyle/>
          <a:p>
            <a:r>
              <a:rPr lang="zh-CN" altLang="en-US" sz="18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绘制界面原型的工具</a:t>
            </a:r>
          </a:p>
        </p:txBody>
      </p:sp>
      <p:sp>
        <p:nvSpPr>
          <p:cNvPr id="48" name="文本框 47">
            <a:extLst>
              <a:ext uri="{FF2B5EF4-FFF2-40B4-BE49-F238E27FC236}">
                <a16:creationId xmlns:a16="http://schemas.microsoft.com/office/drawing/2014/main" id="{EA6BF78B-596B-4B0D-A55E-EF5169FA1423}"/>
              </a:ext>
            </a:extLst>
          </p:cNvPr>
          <p:cNvSpPr txBox="1"/>
          <p:nvPr/>
        </p:nvSpPr>
        <p:spPr>
          <a:xfrm>
            <a:off x="3851920" y="3950603"/>
            <a:ext cx="2448272" cy="369332"/>
          </a:xfrm>
          <a:prstGeom prst="rect">
            <a:avLst/>
          </a:prstGeom>
          <a:noFill/>
        </p:spPr>
        <p:txBody>
          <a:bodyPr wrap="square">
            <a:spAutoFit/>
          </a:bodyPr>
          <a:lstStyle/>
          <a:p>
            <a:r>
              <a:rPr lang="zh-CN" altLang="en-US" sz="18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界面原型的示例</a:t>
            </a:r>
          </a:p>
        </p:txBody>
      </p:sp>
      <p:sp>
        <p:nvSpPr>
          <p:cNvPr id="49" name="Oval 14">
            <a:extLst>
              <a:ext uri="{FF2B5EF4-FFF2-40B4-BE49-F238E27FC236}">
                <a16:creationId xmlns:a16="http://schemas.microsoft.com/office/drawing/2014/main" id="{1500B6BB-DB02-49F7-BEC4-E26160D116EB}"/>
              </a:ext>
            </a:extLst>
          </p:cNvPr>
          <p:cNvSpPr>
            <a:spLocks noChangeArrowheads="1"/>
          </p:cNvSpPr>
          <p:nvPr/>
        </p:nvSpPr>
        <p:spPr bwMode="auto">
          <a:xfrm>
            <a:off x="6197313" y="983440"/>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dirty="0"/>
          </a:p>
        </p:txBody>
      </p:sp>
      <p:sp>
        <p:nvSpPr>
          <p:cNvPr id="50" name="Rectangle 39">
            <a:extLst>
              <a:ext uri="{FF2B5EF4-FFF2-40B4-BE49-F238E27FC236}">
                <a16:creationId xmlns:a16="http://schemas.microsoft.com/office/drawing/2014/main" id="{E4DABF6C-9092-4CD4-863A-6D57EE425DDA}"/>
              </a:ext>
            </a:extLst>
          </p:cNvPr>
          <p:cNvSpPr>
            <a:spLocks noChangeArrowheads="1"/>
          </p:cNvSpPr>
          <p:nvPr/>
        </p:nvSpPr>
        <p:spPr bwMode="auto">
          <a:xfrm>
            <a:off x="6200279" y="1041781"/>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a:solidFill>
                  <a:srgbClr val="FCFBF7"/>
                </a:solidFill>
                <a:latin typeface="Impact" panose="020B0806030902050204" pitchFamily="34" charset="0"/>
                <a:ea typeface="微软雅黑" panose="020B0503020204020204" pitchFamily="34" charset="-122"/>
              </a:rPr>
              <a:t>05</a:t>
            </a:r>
          </a:p>
        </p:txBody>
      </p:sp>
      <p:sp>
        <p:nvSpPr>
          <p:cNvPr id="51" name="文本框 50">
            <a:extLst>
              <a:ext uri="{FF2B5EF4-FFF2-40B4-BE49-F238E27FC236}">
                <a16:creationId xmlns:a16="http://schemas.microsoft.com/office/drawing/2014/main" id="{69C2558D-11FE-4402-8F78-E8341DEDC7D7}"/>
              </a:ext>
            </a:extLst>
          </p:cNvPr>
          <p:cNvSpPr txBox="1"/>
          <p:nvPr/>
        </p:nvSpPr>
        <p:spPr>
          <a:xfrm>
            <a:off x="6909931" y="1059060"/>
            <a:ext cx="2448272" cy="369332"/>
          </a:xfrm>
          <a:prstGeom prst="rect">
            <a:avLst/>
          </a:prstGeom>
          <a:noFill/>
        </p:spPr>
        <p:txBody>
          <a:bodyPr wrap="square">
            <a:spAutoFit/>
          </a:bodyPr>
          <a:lstStyle/>
          <a:p>
            <a:r>
              <a:rPr lang="zh-CN" altLang="en-US" sz="18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参考资料</a:t>
            </a:r>
          </a:p>
        </p:txBody>
      </p:sp>
      <p:sp>
        <p:nvSpPr>
          <p:cNvPr id="56" name="文本框 55">
            <a:extLst>
              <a:ext uri="{FF2B5EF4-FFF2-40B4-BE49-F238E27FC236}">
                <a16:creationId xmlns:a16="http://schemas.microsoft.com/office/drawing/2014/main" id="{D693DC1B-BDCE-4743-8BD9-9CCA1EB50E22}"/>
              </a:ext>
            </a:extLst>
          </p:cNvPr>
          <p:cNvSpPr txBox="1"/>
          <p:nvPr/>
        </p:nvSpPr>
        <p:spPr>
          <a:xfrm>
            <a:off x="6909931" y="1982833"/>
            <a:ext cx="1872208" cy="369332"/>
          </a:xfrm>
          <a:prstGeom prst="rect">
            <a:avLst/>
          </a:prstGeom>
          <a:noFill/>
        </p:spPr>
        <p:txBody>
          <a:bodyPr wrap="square">
            <a:spAutoFit/>
          </a:bodyPr>
          <a:lstStyle/>
          <a:p>
            <a:r>
              <a:rPr lang="zh-CN" altLang="en-US" sz="18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绩效评价</a:t>
            </a:r>
          </a:p>
        </p:txBody>
      </p:sp>
      <p:sp>
        <p:nvSpPr>
          <p:cNvPr id="52" name="Oval 14">
            <a:extLst>
              <a:ext uri="{FF2B5EF4-FFF2-40B4-BE49-F238E27FC236}">
                <a16:creationId xmlns:a16="http://schemas.microsoft.com/office/drawing/2014/main" id="{246141B9-C16E-4917-8F1F-FDDCEFA82CEB}"/>
              </a:ext>
            </a:extLst>
          </p:cNvPr>
          <p:cNvSpPr>
            <a:spLocks noChangeArrowheads="1"/>
          </p:cNvSpPr>
          <p:nvPr/>
        </p:nvSpPr>
        <p:spPr bwMode="auto">
          <a:xfrm>
            <a:off x="3139302" y="1906598"/>
            <a:ext cx="520573" cy="520573"/>
          </a:xfrm>
          <a:prstGeom prst="ellipse">
            <a:avLst/>
          </a:prstGeom>
          <a:noFill/>
          <a:ln>
            <a:solidFill>
              <a:srgbClr val="EA5514"/>
            </a:solidFill>
          </a:ln>
        </p:spPr>
        <p:txBody>
          <a:bodyPr vert="horz" wrap="square" lIns="91440" tIns="45720" rIns="91440" bIns="45720" numCol="1" anchor="t" anchorCtr="0" compatLnSpc="1">
            <a:prstTxWarp prst="textNoShape">
              <a:avLst/>
            </a:prstTxWarp>
          </a:bodyPr>
          <a:lstStyle/>
          <a:p>
            <a:endParaRPr lang="zh-CN" altLang="en-US"/>
          </a:p>
        </p:txBody>
      </p:sp>
      <p:sp>
        <p:nvSpPr>
          <p:cNvPr id="53" name="Oval 14">
            <a:extLst>
              <a:ext uri="{FF2B5EF4-FFF2-40B4-BE49-F238E27FC236}">
                <a16:creationId xmlns:a16="http://schemas.microsoft.com/office/drawing/2014/main" id="{746A7E9B-1DEA-4F23-8D47-95722E37FB2B}"/>
              </a:ext>
            </a:extLst>
          </p:cNvPr>
          <p:cNvSpPr>
            <a:spLocks noChangeArrowheads="1"/>
          </p:cNvSpPr>
          <p:nvPr/>
        </p:nvSpPr>
        <p:spPr bwMode="auto">
          <a:xfrm>
            <a:off x="3139302" y="3902926"/>
            <a:ext cx="520573" cy="520573"/>
          </a:xfrm>
          <a:prstGeom prst="ellipse">
            <a:avLst/>
          </a:prstGeom>
          <a:noFill/>
          <a:ln>
            <a:solidFill>
              <a:srgbClr val="EA5514"/>
            </a:solidFill>
          </a:ln>
        </p:spPr>
        <p:txBody>
          <a:bodyPr vert="horz" wrap="square" lIns="91440" tIns="45720" rIns="91440" bIns="45720" numCol="1" anchor="t" anchorCtr="0" compatLnSpc="1">
            <a:prstTxWarp prst="textNoShape">
              <a:avLst/>
            </a:prstTxWarp>
          </a:bodyPr>
          <a:lstStyle/>
          <a:p>
            <a:endParaRPr lang="zh-CN" altLang="en-US"/>
          </a:p>
        </p:txBody>
      </p:sp>
      <p:sp>
        <p:nvSpPr>
          <p:cNvPr id="57" name="Oval 14">
            <a:extLst>
              <a:ext uri="{FF2B5EF4-FFF2-40B4-BE49-F238E27FC236}">
                <a16:creationId xmlns:a16="http://schemas.microsoft.com/office/drawing/2014/main" id="{5C7956A7-20A1-457F-BFD9-70AD6E6F0FE4}"/>
              </a:ext>
            </a:extLst>
          </p:cNvPr>
          <p:cNvSpPr>
            <a:spLocks noChangeArrowheads="1"/>
          </p:cNvSpPr>
          <p:nvPr/>
        </p:nvSpPr>
        <p:spPr bwMode="auto">
          <a:xfrm>
            <a:off x="6197313" y="1904080"/>
            <a:ext cx="520573" cy="520573"/>
          </a:xfrm>
          <a:prstGeom prst="ellipse">
            <a:avLst/>
          </a:prstGeom>
          <a:noFill/>
          <a:ln>
            <a:solidFill>
              <a:srgbClr val="EA5514"/>
            </a:solidFill>
          </a:ln>
        </p:spPr>
        <p:txBody>
          <a:bodyPr vert="horz" wrap="square" lIns="91440" tIns="45720" rIns="91440" bIns="45720" numCol="1" anchor="t" anchorCtr="0" compatLnSpc="1">
            <a:prstTxWarp prst="textNoShape">
              <a:avLst/>
            </a:prstTxWarp>
          </a:bodyPr>
          <a:lstStyle/>
          <a:p>
            <a:endParaRPr lang="zh-CN" altLang="en-US"/>
          </a:p>
        </p:txBody>
      </p:sp>
      <p:sp>
        <p:nvSpPr>
          <p:cNvPr id="58" name="Rectangle 39">
            <a:extLst>
              <a:ext uri="{FF2B5EF4-FFF2-40B4-BE49-F238E27FC236}">
                <a16:creationId xmlns:a16="http://schemas.microsoft.com/office/drawing/2014/main" id="{8A80584B-6FC4-4694-AAAF-B30EA073639C}"/>
              </a:ext>
            </a:extLst>
          </p:cNvPr>
          <p:cNvSpPr>
            <a:spLocks noChangeArrowheads="1"/>
          </p:cNvSpPr>
          <p:nvPr/>
        </p:nvSpPr>
        <p:spPr bwMode="auto">
          <a:xfrm>
            <a:off x="3139301" y="1980489"/>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rgbClr val="EA5514"/>
                </a:solidFill>
                <a:latin typeface="Impact" panose="020B0806030902050204" pitchFamily="34" charset="0"/>
                <a:ea typeface="微软雅黑" panose="020B0503020204020204" pitchFamily="34" charset="-122"/>
              </a:rPr>
              <a:t>02</a:t>
            </a:r>
          </a:p>
        </p:txBody>
      </p:sp>
      <p:sp>
        <p:nvSpPr>
          <p:cNvPr id="59" name="Rectangle 39">
            <a:extLst>
              <a:ext uri="{FF2B5EF4-FFF2-40B4-BE49-F238E27FC236}">
                <a16:creationId xmlns:a16="http://schemas.microsoft.com/office/drawing/2014/main" id="{6BB5A8BC-9886-4082-B363-B1DAE59DA650}"/>
              </a:ext>
            </a:extLst>
          </p:cNvPr>
          <p:cNvSpPr>
            <a:spLocks noChangeArrowheads="1"/>
          </p:cNvSpPr>
          <p:nvPr/>
        </p:nvSpPr>
        <p:spPr bwMode="auto">
          <a:xfrm>
            <a:off x="3133078" y="3997081"/>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rgbClr val="EA5514"/>
                </a:solidFill>
                <a:latin typeface="Impact" panose="020B0806030902050204" pitchFamily="34" charset="0"/>
                <a:ea typeface="微软雅黑" panose="020B0503020204020204" pitchFamily="34" charset="-122"/>
              </a:rPr>
              <a:t>04</a:t>
            </a:r>
          </a:p>
        </p:txBody>
      </p:sp>
      <p:sp>
        <p:nvSpPr>
          <p:cNvPr id="60" name="Rectangle 39">
            <a:extLst>
              <a:ext uri="{FF2B5EF4-FFF2-40B4-BE49-F238E27FC236}">
                <a16:creationId xmlns:a16="http://schemas.microsoft.com/office/drawing/2014/main" id="{B90CA776-AABE-4DEA-A2FE-2DCBF1173F98}"/>
              </a:ext>
            </a:extLst>
          </p:cNvPr>
          <p:cNvSpPr>
            <a:spLocks noChangeArrowheads="1"/>
          </p:cNvSpPr>
          <p:nvPr/>
        </p:nvSpPr>
        <p:spPr bwMode="auto">
          <a:xfrm>
            <a:off x="6207936" y="1974471"/>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rgbClr val="EA5514"/>
                </a:solidFill>
                <a:latin typeface="Impact" panose="020B0806030902050204" pitchFamily="34" charset="0"/>
                <a:ea typeface="微软雅黑" panose="020B0503020204020204" pitchFamily="34" charset="-122"/>
              </a:rPr>
              <a:t>06</a:t>
            </a:r>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200"/>
                                      </p:stCondLst>
                                      <p:childTnLst>
                                        <p:set>
                                          <p:cBhvr>
                                            <p:cTn id="90" dur="1" fill="hold">
                                              <p:stCondLst>
                                                <p:cond delay="0"/>
                                              </p:stCondLst>
                                            </p:cTn>
                                            <p:tgtEl>
                                              <p:spTgt spid="18"/>
                                            </p:tgtEl>
                                            <p:attrNameLst>
                                              <p:attrName>style.visibility</p:attrName>
                                            </p:attrNameLst>
                                          </p:cBhvr>
                                          <p:to>
                                            <p:strVal val="visible"/>
                                          </p:to>
                                        </p:set>
                                        <p:anim calcmode="lin" valueType="num">
                                          <p:cBhvr>
                                            <p:cTn id="91" dur="300" fill="hold"/>
                                            <p:tgtEl>
                                              <p:spTgt spid="18"/>
                                            </p:tgtEl>
                                            <p:attrNameLst>
                                              <p:attrName>ppt_w</p:attrName>
                                            </p:attrNameLst>
                                          </p:cBhvr>
                                          <p:tavLst>
                                            <p:tav tm="0">
                                              <p:val>
                                                <p:fltVal val="0"/>
                                              </p:val>
                                            </p:tav>
                                            <p:tav tm="100000">
                                              <p:val>
                                                <p:strVal val="#ppt_w"/>
                                              </p:val>
                                            </p:tav>
                                          </p:tavLst>
                                        </p:anim>
                                        <p:anim calcmode="lin" valueType="num">
                                          <p:cBhvr>
                                            <p:cTn id="92" dur="300" fill="hold"/>
                                            <p:tgtEl>
                                              <p:spTgt spid="18"/>
                                            </p:tgtEl>
                                            <p:attrNameLst>
                                              <p:attrName>ppt_h</p:attrName>
                                            </p:attrNameLst>
                                          </p:cBhvr>
                                          <p:tavLst>
                                            <p:tav tm="0">
                                              <p:val>
                                                <p:fltVal val="0"/>
                                              </p:val>
                                            </p:tav>
                                            <p:tav tm="100000">
                                              <p:val>
                                                <p:strVal val="#ppt_h"/>
                                              </p:val>
                                            </p:tav>
                                          </p:tavLst>
                                        </p:anim>
                                        <p:animEffect transition="in" filter="fade">
                                          <p:cBhvr>
                                            <p:cTn id="93" dur="300"/>
                                            <p:tgtEl>
                                              <p:spTgt spid="18"/>
                                            </p:tgtEl>
                                          </p:cBhvr>
                                        </p:animEffect>
                                      </p:childTnLst>
                                    </p:cTn>
                                  </p:par>
                                  <p:par>
                                    <p:cTn id="94" presetID="6" presetClass="emph" presetSubtype="0" autoRev="1" fill="hold" grpId="1" nodeType="withEffect">
                                      <p:stCondLst>
                                        <p:cond delay="500"/>
                                      </p:stCondLst>
                                      <p:childTnLst>
                                        <p:animScale>
                                          <p:cBhvr>
                                            <p:cTn id="95" dur="150" fill="hold"/>
                                            <p:tgtEl>
                                              <p:spTgt spid="18"/>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6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900"/>
                                      </p:stCondLst>
                                      <p:childTnLst>
                                        <p:animScale>
                                          <p:cBhvr>
                                            <p:cTn id="193" dur="150" fill="hold"/>
                                            <p:tgtEl>
                                              <p:spTgt spid="35"/>
                                            </p:tgtEl>
                                          </p:cBhvr>
                                          <p:by x="110000" y="110000"/>
                                        </p:animScale>
                                      </p:childTnLst>
                                    </p:cTn>
                                  </p:par>
                                  <p:par>
                                    <p:cTn id="194" presetID="53" presetClass="entr" presetSubtype="16" fill="hold" grpId="0" nodeType="withEffect">
                                      <p:stCondLst>
                                        <p:cond delay="1200"/>
                                      </p:stCondLst>
                                      <p:childTnLst>
                                        <p:set>
                                          <p:cBhvr>
                                            <p:cTn id="195" dur="1" fill="hold">
                                              <p:stCondLst>
                                                <p:cond delay="0"/>
                                              </p:stCondLst>
                                            </p:cTn>
                                            <p:tgtEl>
                                              <p:spTgt spid="36"/>
                                            </p:tgtEl>
                                            <p:attrNameLst>
                                              <p:attrName>style.visibility</p:attrName>
                                            </p:attrNameLst>
                                          </p:cBhvr>
                                          <p:to>
                                            <p:strVal val="visible"/>
                                          </p:to>
                                        </p:set>
                                        <p:anim calcmode="lin" valueType="num">
                                          <p:cBhvr>
                                            <p:cTn id="196" dur="300" fill="hold"/>
                                            <p:tgtEl>
                                              <p:spTgt spid="36"/>
                                            </p:tgtEl>
                                            <p:attrNameLst>
                                              <p:attrName>ppt_w</p:attrName>
                                            </p:attrNameLst>
                                          </p:cBhvr>
                                          <p:tavLst>
                                            <p:tav tm="0">
                                              <p:val>
                                                <p:fltVal val="0"/>
                                              </p:val>
                                            </p:tav>
                                            <p:tav tm="100000">
                                              <p:val>
                                                <p:strVal val="#ppt_w"/>
                                              </p:val>
                                            </p:tav>
                                          </p:tavLst>
                                        </p:anim>
                                        <p:anim calcmode="lin" valueType="num">
                                          <p:cBhvr>
                                            <p:cTn id="197" dur="300" fill="hold"/>
                                            <p:tgtEl>
                                              <p:spTgt spid="36"/>
                                            </p:tgtEl>
                                            <p:attrNameLst>
                                              <p:attrName>ppt_h</p:attrName>
                                            </p:attrNameLst>
                                          </p:cBhvr>
                                          <p:tavLst>
                                            <p:tav tm="0">
                                              <p:val>
                                                <p:fltVal val="0"/>
                                              </p:val>
                                            </p:tav>
                                            <p:tav tm="100000">
                                              <p:val>
                                                <p:strVal val="#ppt_h"/>
                                              </p:val>
                                            </p:tav>
                                          </p:tavLst>
                                        </p:anim>
                                        <p:animEffect transition="in" filter="fade">
                                          <p:cBhvr>
                                            <p:cTn id="198" dur="300"/>
                                            <p:tgtEl>
                                              <p:spTgt spid="36"/>
                                            </p:tgtEl>
                                          </p:cBhvr>
                                        </p:animEffect>
                                      </p:childTnLst>
                                    </p:cTn>
                                  </p:par>
                                  <p:par>
                                    <p:cTn id="199" presetID="6" presetClass="emph" presetSubtype="0" autoRev="1" fill="hold" grpId="1" nodeType="withEffect">
                                      <p:stCondLst>
                                        <p:cond delay="1500"/>
                                      </p:stCondLst>
                                      <p:childTnLst>
                                        <p:animScale>
                                          <p:cBhvr>
                                            <p:cTn id="200" dur="150" fill="hold"/>
                                            <p:tgtEl>
                                              <p:spTgt spid="36"/>
                                            </p:tgtEl>
                                          </p:cBhvr>
                                          <p:by x="110000" y="110000"/>
                                        </p:animScale>
                                      </p:childTnLst>
                                    </p:cTn>
                                  </p:par>
                                  <p:par>
                                    <p:cTn id="201" presetID="53" presetClass="entr" presetSubtype="16" fill="hold" grpId="0" nodeType="withEffect">
                                      <p:stCondLst>
                                        <p:cond delay="1800"/>
                                      </p:stCondLst>
                                      <p:childTnLst>
                                        <p:set>
                                          <p:cBhvr>
                                            <p:cTn id="202" dur="1" fill="hold">
                                              <p:stCondLst>
                                                <p:cond delay="0"/>
                                              </p:stCondLst>
                                            </p:cTn>
                                            <p:tgtEl>
                                              <p:spTgt spid="40"/>
                                            </p:tgtEl>
                                            <p:attrNameLst>
                                              <p:attrName>style.visibility</p:attrName>
                                            </p:attrNameLst>
                                          </p:cBhvr>
                                          <p:to>
                                            <p:strVal val="visible"/>
                                          </p:to>
                                        </p:set>
                                        <p:anim calcmode="lin" valueType="num">
                                          <p:cBhvr>
                                            <p:cTn id="203" dur="300" fill="hold"/>
                                            <p:tgtEl>
                                              <p:spTgt spid="40"/>
                                            </p:tgtEl>
                                            <p:attrNameLst>
                                              <p:attrName>ppt_w</p:attrName>
                                            </p:attrNameLst>
                                          </p:cBhvr>
                                          <p:tavLst>
                                            <p:tav tm="0">
                                              <p:val>
                                                <p:fltVal val="0"/>
                                              </p:val>
                                            </p:tav>
                                            <p:tav tm="100000">
                                              <p:val>
                                                <p:strVal val="#ppt_w"/>
                                              </p:val>
                                            </p:tav>
                                          </p:tavLst>
                                        </p:anim>
                                        <p:anim calcmode="lin" valueType="num">
                                          <p:cBhvr>
                                            <p:cTn id="204" dur="300" fill="hold"/>
                                            <p:tgtEl>
                                              <p:spTgt spid="40"/>
                                            </p:tgtEl>
                                            <p:attrNameLst>
                                              <p:attrName>ppt_h</p:attrName>
                                            </p:attrNameLst>
                                          </p:cBhvr>
                                          <p:tavLst>
                                            <p:tav tm="0">
                                              <p:val>
                                                <p:fltVal val="0"/>
                                              </p:val>
                                            </p:tav>
                                            <p:tav tm="100000">
                                              <p:val>
                                                <p:strVal val="#ppt_h"/>
                                              </p:val>
                                            </p:tav>
                                          </p:tavLst>
                                        </p:anim>
                                        <p:animEffect transition="in" filter="fade">
                                          <p:cBhvr>
                                            <p:cTn id="205" dur="300"/>
                                            <p:tgtEl>
                                              <p:spTgt spid="40"/>
                                            </p:tgtEl>
                                          </p:cBhvr>
                                        </p:animEffect>
                                      </p:childTnLst>
                                    </p:cTn>
                                  </p:par>
                                  <p:par>
                                    <p:cTn id="206" presetID="6" presetClass="emph" presetSubtype="0" autoRev="1" fill="hold" grpId="1" nodeType="withEffect">
                                      <p:stCondLst>
                                        <p:cond delay="2100"/>
                                      </p:stCondLst>
                                      <p:childTnLst>
                                        <p:animScale>
                                          <p:cBhvr>
                                            <p:cTn id="207" dur="150" fill="hold"/>
                                            <p:tgtEl>
                                              <p:spTgt spid="40"/>
                                            </p:tgtEl>
                                          </p:cBhvr>
                                          <p:by x="110000" y="110000"/>
                                        </p:animScale>
                                      </p:childTnLst>
                                    </p:cTn>
                                  </p:par>
                                  <p:par>
                                    <p:cTn id="208" presetID="2" presetClass="entr" presetSubtype="2" fill="hold" grpId="0" nodeType="withEffect" nodePh="1" p14:presetBounceEnd="50000">
                                      <p:stCondLst>
                                        <p:cond delay="1500"/>
                                      </p:stCondLst>
                                      <p:endCondLst>
                                        <p:cond evt="begin" delay="0">
                                          <p:tn val="208"/>
                                        </p:cond>
                                      </p:endCondLst>
                                      <p:childTnLst>
                                        <p:set>
                                          <p:cBhvr>
                                            <p:cTn id="209" dur="1" fill="hold">
                                              <p:stCondLst>
                                                <p:cond delay="0"/>
                                              </p:stCondLst>
                                            </p:cTn>
                                            <p:tgtEl>
                                              <p:spTgt spid="41"/>
                                            </p:tgtEl>
                                            <p:attrNameLst>
                                              <p:attrName>style.visibility</p:attrName>
                                            </p:attrNameLst>
                                          </p:cBhvr>
                                          <p:to>
                                            <p:strVal val="visible"/>
                                          </p:to>
                                        </p:set>
                                        <p:anim calcmode="lin" valueType="num" p14:bounceEnd="50000">
                                          <p:cBhvr additive="base">
                                            <p:cTn id="210" dur="500" fill="hold"/>
                                            <p:tgtEl>
                                              <p:spTgt spid="41"/>
                                            </p:tgtEl>
                                            <p:attrNameLst>
                                              <p:attrName>ppt_x</p:attrName>
                                            </p:attrNameLst>
                                          </p:cBhvr>
                                          <p:tavLst>
                                            <p:tav tm="0">
                                              <p:val>
                                                <p:strVal val="1+#ppt_w/2"/>
                                              </p:val>
                                            </p:tav>
                                            <p:tav tm="100000">
                                              <p:val>
                                                <p:strVal val="#ppt_x"/>
                                              </p:val>
                                            </p:tav>
                                          </p:tavLst>
                                        </p:anim>
                                        <p:anim calcmode="lin" valueType="num" p14:bounceEnd="50000">
                                          <p:cBhvr additive="base">
                                            <p:cTn id="211" dur="500" fill="hold"/>
                                            <p:tgtEl>
                                              <p:spTgt spid="41"/>
                                            </p:tgtEl>
                                            <p:attrNameLst>
                                              <p:attrName>ppt_y</p:attrName>
                                            </p:attrNameLst>
                                          </p:cBhvr>
                                          <p:tavLst>
                                            <p:tav tm="0">
                                              <p:val>
                                                <p:strVal val="#ppt_y"/>
                                              </p:val>
                                            </p:tav>
                                            <p:tav tm="100000">
                                              <p:val>
                                                <p:strVal val="#ppt_y"/>
                                              </p:val>
                                            </p:tav>
                                          </p:tavLst>
                                        </p:anim>
                                      </p:childTnLst>
                                    </p:cTn>
                                  </p:par>
                                  <p:par>
                                    <p:cTn id="212" presetID="53" presetClass="entr" presetSubtype="16" fill="hold" grpId="0" nodeType="withEffect">
                                      <p:stCondLst>
                                        <p:cond delay="1200"/>
                                      </p:stCondLst>
                                      <p:childTnLst>
                                        <p:set>
                                          <p:cBhvr>
                                            <p:cTn id="213" dur="1" fill="hold">
                                              <p:stCondLst>
                                                <p:cond delay="0"/>
                                              </p:stCondLst>
                                            </p:cTn>
                                            <p:tgtEl>
                                              <p:spTgt spid="42"/>
                                            </p:tgtEl>
                                            <p:attrNameLst>
                                              <p:attrName>style.visibility</p:attrName>
                                            </p:attrNameLst>
                                          </p:cBhvr>
                                          <p:to>
                                            <p:strVal val="visible"/>
                                          </p:to>
                                        </p:set>
                                        <p:anim calcmode="lin" valueType="num">
                                          <p:cBhvr>
                                            <p:cTn id="214" dur="300" fill="hold"/>
                                            <p:tgtEl>
                                              <p:spTgt spid="42"/>
                                            </p:tgtEl>
                                            <p:attrNameLst>
                                              <p:attrName>ppt_w</p:attrName>
                                            </p:attrNameLst>
                                          </p:cBhvr>
                                          <p:tavLst>
                                            <p:tav tm="0">
                                              <p:val>
                                                <p:fltVal val="0"/>
                                              </p:val>
                                            </p:tav>
                                            <p:tav tm="100000">
                                              <p:val>
                                                <p:strVal val="#ppt_w"/>
                                              </p:val>
                                            </p:tav>
                                          </p:tavLst>
                                        </p:anim>
                                        <p:anim calcmode="lin" valueType="num">
                                          <p:cBhvr>
                                            <p:cTn id="215" dur="300" fill="hold"/>
                                            <p:tgtEl>
                                              <p:spTgt spid="42"/>
                                            </p:tgtEl>
                                            <p:attrNameLst>
                                              <p:attrName>ppt_h</p:attrName>
                                            </p:attrNameLst>
                                          </p:cBhvr>
                                          <p:tavLst>
                                            <p:tav tm="0">
                                              <p:val>
                                                <p:fltVal val="0"/>
                                              </p:val>
                                            </p:tav>
                                            <p:tav tm="100000">
                                              <p:val>
                                                <p:strVal val="#ppt_h"/>
                                              </p:val>
                                            </p:tav>
                                          </p:tavLst>
                                        </p:anim>
                                        <p:animEffect transition="in" filter="fade">
                                          <p:cBhvr>
                                            <p:cTn id="216" dur="300"/>
                                            <p:tgtEl>
                                              <p:spTgt spid="42"/>
                                            </p:tgtEl>
                                          </p:cBhvr>
                                        </p:animEffect>
                                      </p:childTnLst>
                                    </p:cTn>
                                  </p:par>
                                  <p:par>
                                    <p:cTn id="217" presetID="6" presetClass="emph" presetSubtype="0" autoRev="1" fill="hold" grpId="1" nodeType="withEffect">
                                      <p:stCondLst>
                                        <p:cond delay="1500"/>
                                      </p:stCondLst>
                                      <p:childTnLst>
                                        <p:animScale>
                                          <p:cBhvr>
                                            <p:cTn id="218" dur="150" fill="hold"/>
                                            <p:tgtEl>
                                              <p:spTgt spid="42"/>
                                            </p:tgtEl>
                                          </p:cBhvr>
                                          <p:by x="110000" y="110000"/>
                                        </p:animScale>
                                      </p:childTnLst>
                                    </p:cTn>
                                  </p:par>
                                  <p:par>
                                    <p:cTn id="219" presetID="53" presetClass="entr" presetSubtype="16" fill="hold" grpId="0" nodeType="withEffect">
                                      <p:stCondLst>
                                        <p:cond delay="1800"/>
                                      </p:stCondLst>
                                      <p:childTnLst>
                                        <p:set>
                                          <p:cBhvr>
                                            <p:cTn id="220" dur="1" fill="hold">
                                              <p:stCondLst>
                                                <p:cond delay="0"/>
                                              </p:stCondLst>
                                            </p:cTn>
                                            <p:tgtEl>
                                              <p:spTgt spid="43"/>
                                            </p:tgtEl>
                                            <p:attrNameLst>
                                              <p:attrName>style.visibility</p:attrName>
                                            </p:attrNameLst>
                                          </p:cBhvr>
                                          <p:to>
                                            <p:strVal val="visible"/>
                                          </p:to>
                                        </p:set>
                                        <p:anim calcmode="lin" valueType="num">
                                          <p:cBhvr>
                                            <p:cTn id="221" dur="300" fill="hold"/>
                                            <p:tgtEl>
                                              <p:spTgt spid="43"/>
                                            </p:tgtEl>
                                            <p:attrNameLst>
                                              <p:attrName>ppt_w</p:attrName>
                                            </p:attrNameLst>
                                          </p:cBhvr>
                                          <p:tavLst>
                                            <p:tav tm="0">
                                              <p:val>
                                                <p:fltVal val="0"/>
                                              </p:val>
                                            </p:tav>
                                            <p:tav tm="100000">
                                              <p:val>
                                                <p:strVal val="#ppt_w"/>
                                              </p:val>
                                            </p:tav>
                                          </p:tavLst>
                                        </p:anim>
                                        <p:anim calcmode="lin" valueType="num">
                                          <p:cBhvr>
                                            <p:cTn id="222" dur="300" fill="hold"/>
                                            <p:tgtEl>
                                              <p:spTgt spid="43"/>
                                            </p:tgtEl>
                                            <p:attrNameLst>
                                              <p:attrName>ppt_h</p:attrName>
                                            </p:attrNameLst>
                                          </p:cBhvr>
                                          <p:tavLst>
                                            <p:tav tm="0">
                                              <p:val>
                                                <p:fltVal val="0"/>
                                              </p:val>
                                            </p:tav>
                                            <p:tav tm="100000">
                                              <p:val>
                                                <p:strVal val="#ppt_h"/>
                                              </p:val>
                                            </p:tav>
                                          </p:tavLst>
                                        </p:anim>
                                        <p:animEffect transition="in" filter="fade">
                                          <p:cBhvr>
                                            <p:cTn id="223" dur="300"/>
                                            <p:tgtEl>
                                              <p:spTgt spid="43"/>
                                            </p:tgtEl>
                                          </p:cBhvr>
                                        </p:animEffect>
                                      </p:childTnLst>
                                    </p:cTn>
                                  </p:par>
                                  <p:par>
                                    <p:cTn id="224" presetID="6" presetClass="emph" presetSubtype="0" autoRev="1" fill="hold" grpId="1" nodeType="withEffect">
                                      <p:stCondLst>
                                        <p:cond delay="2100"/>
                                      </p:stCondLst>
                                      <p:childTnLst>
                                        <p:animScale>
                                          <p:cBhvr>
                                            <p:cTn id="225" dur="150" fill="hold"/>
                                            <p:tgtEl>
                                              <p:spTgt spid="43"/>
                                            </p:tgtEl>
                                          </p:cBhvr>
                                          <p:by x="110000" y="110000"/>
                                        </p:animScale>
                                      </p:childTnLst>
                                    </p:cTn>
                                  </p:par>
                                  <p:par>
                                    <p:cTn id="226" presetID="53" presetClass="entr" presetSubtype="16" fill="hold" grpId="0" nodeType="withEffect">
                                      <p:stCondLst>
                                        <p:cond delay="1200"/>
                                      </p:stCondLst>
                                      <p:childTnLst>
                                        <p:set>
                                          <p:cBhvr>
                                            <p:cTn id="227" dur="1" fill="hold">
                                              <p:stCondLst>
                                                <p:cond delay="0"/>
                                              </p:stCondLst>
                                            </p:cTn>
                                            <p:tgtEl>
                                              <p:spTgt spid="49"/>
                                            </p:tgtEl>
                                            <p:attrNameLst>
                                              <p:attrName>style.visibility</p:attrName>
                                            </p:attrNameLst>
                                          </p:cBhvr>
                                          <p:to>
                                            <p:strVal val="visible"/>
                                          </p:to>
                                        </p:set>
                                        <p:anim calcmode="lin" valueType="num">
                                          <p:cBhvr>
                                            <p:cTn id="228" dur="300" fill="hold"/>
                                            <p:tgtEl>
                                              <p:spTgt spid="49"/>
                                            </p:tgtEl>
                                            <p:attrNameLst>
                                              <p:attrName>ppt_w</p:attrName>
                                            </p:attrNameLst>
                                          </p:cBhvr>
                                          <p:tavLst>
                                            <p:tav tm="0">
                                              <p:val>
                                                <p:fltVal val="0"/>
                                              </p:val>
                                            </p:tav>
                                            <p:tav tm="100000">
                                              <p:val>
                                                <p:strVal val="#ppt_w"/>
                                              </p:val>
                                            </p:tav>
                                          </p:tavLst>
                                        </p:anim>
                                        <p:anim calcmode="lin" valueType="num">
                                          <p:cBhvr>
                                            <p:cTn id="229" dur="300" fill="hold"/>
                                            <p:tgtEl>
                                              <p:spTgt spid="49"/>
                                            </p:tgtEl>
                                            <p:attrNameLst>
                                              <p:attrName>ppt_h</p:attrName>
                                            </p:attrNameLst>
                                          </p:cBhvr>
                                          <p:tavLst>
                                            <p:tav tm="0">
                                              <p:val>
                                                <p:fltVal val="0"/>
                                              </p:val>
                                            </p:tav>
                                            <p:tav tm="100000">
                                              <p:val>
                                                <p:strVal val="#ppt_h"/>
                                              </p:val>
                                            </p:tav>
                                          </p:tavLst>
                                        </p:anim>
                                        <p:animEffect transition="in" filter="fade">
                                          <p:cBhvr>
                                            <p:cTn id="230" dur="300"/>
                                            <p:tgtEl>
                                              <p:spTgt spid="49"/>
                                            </p:tgtEl>
                                          </p:cBhvr>
                                        </p:animEffect>
                                      </p:childTnLst>
                                    </p:cTn>
                                  </p:par>
                                  <p:par>
                                    <p:cTn id="231" presetID="6" presetClass="emph" presetSubtype="0" autoRev="1" fill="hold" grpId="1" nodeType="withEffect">
                                      <p:stCondLst>
                                        <p:cond delay="1500"/>
                                      </p:stCondLst>
                                      <p:childTnLst>
                                        <p:animScale>
                                          <p:cBhvr>
                                            <p:cTn id="232" dur="150" fill="hold"/>
                                            <p:tgtEl>
                                              <p:spTgt spid="49"/>
                                            </p:tgtEl>
                                          </p:cBhvr>
                                          <p:by x="110000" y="110000"/>
                                        </p:animScale>
                                      </p:childTnLst>
                                    </p:cTn>
                                  </p:par>
                                  <p:par>
                                    <p:cTn id="233" presetID="53" presetClass="entr" presetSubtype="16" fill="hold" grpId="0" nodeType="withEffect">
                                      <p:stCondLst>
                                        <p:cond delay="1800"/>
                                      </p:stCondLst>
                                      <p:childTnLst>
                                        <p:set>
                                          <p:cBhvr>
                                            <p:cTn id="234" dur="1" fill="hold">
                                              <p:stCondLst>
                                                <p:cond delay="0"/>
                                              </p:stCondLst>
                                            </p:cTn>
                                            <p:tgtEl>
                                              <p:spTgt spid="50"/>
                                            </p:tgtEl>
                                            <p:attrNameLst>
                                              <p:attrName>style.visibility</p:attrName>
                                            </p:attrNameLst>
                                          </p:cBhvr>
                                          <p:to>
                                            <p:strVal val="visible"/>
                                          </p:to>
                                        </p:set>
                                        <p:anim calcmode="lin" valueType="num">
                                          <p:cBhvr>
                                            <p:cTn id="235" dur="300" fill="hold"/>
                                            <p:tgtEl>
                                              <p:spTgt spid="50"/>
                                            </p:tgtEl>
                                            <p:attrNameLst>
                                              <p:attrName>ppt_w</p:attrName>
                                            </p:attrNameLst>
                                          </p:cBhvr>
                                          <p:tavLst>
                                            <p:tav tm="0">
                                              <p:val>
                                                <p:fltVal val="0"/>
                                              </p:val>
                                            </p:tav>
                                            <p:tav tm="100000">
                                              <p:val>
                                                <p:strVal val="#ppt_w"/>
                                              </p:val>
                                            </p:tav>
                                          </p:tavLst>
                                        </p:anim>
                                        <p:anim calcmode="lin" valueType="num">
                                          <p:cBhvr>
                                            <p:cTn id="236" dur="300" fill="hold"/>
                                            <p:tgtEl>
                                              <p:spTgt spid="50"/>
                                            </p:tgtEl>
                                            <p:attrNameLst>
                                              <p:attrName>ppt_h</p:attrName>
                                            </p:attrNameLst>
                                          </p:cBhvr>
                                          <p:tavLst>
                                            <p:tav tm="0">
                                              <p:val>
                                                <p:fltVal val="0"/>
                                              </p:val>
                                            </p:tav>
                                            <p:tav tm="100000">
                                              <p:val>
                                                <p:strVal val="#ppt_h"/>
                                              </p:val>
                                            </p:tav>
                                          </p:tavLst>
                                        </p:anim>
                                        <p:animEffect transition="in" filter="fade">
                                          <p:cBhvr>
                                            <p:cTn id="237" dur="300"/>
                                            <p:tgtEl>
                                              <p:spTgt spid="50"/>
                                            </p:tgtEl>
                                          </p:cBhvr>
                                        </p:animEffect>
                                      </p:childTnLst>
                                    </p:cTn>
                                  </p:par>
                                  <p:par>
                                    <p:cTn id="238" presetID="6" presetClass="emph" presetSubtype="0" autoRev="1" fill="hold" grpId="1" nodeType="withEffect">
                                      <p:stCondLst>
                                        <p:cond delay="2100"/>
                                      </p:stCondLst>
                                      <p:childTnLst>
                                        <p:animScale>
                                          <p:cBhvr>
                                            <p:cTn id="239" dur="150" fill="hold"/>
                                            <p:tgtEl>
                                              <p:spTgt spid="50"/>
                                            </p:tgtEl>
                                          </p:cBhvr>
                                          <p:by x="110000" y="110000"/>
                                        </p:animScale>
                                      </p:childTnLst>
                                    </p:cTn>
                                  </p:par>
                                  <p:par>
                                    <p:cTn id="240" presetID="53" presetClass="entr" presetSubtype="16" fill="hold" grpId="0" nodeType="withEffect">
                                      <p:stCondLst>
                                        <p:cond delay="1300"/>
                                      </p:stCondLst>
                                      <p:childTnLst>
                                        <p:set>
                                          <p:cBhvr>
                                            <p:cTn id="241" dur="1" fill="hold">
                                              <p:stCondLst>
                                                <p:cond delay="0"/>
                                              </p:stCondLst>
                                            </p:cTn>
                                            <p:tgtEl>
                                              <p:spTgt spid="52"/>
                                            </p:tgtEl>
                                            <p:attrNameLst>
                                              <p:attrName>style.visibility</p:attrName>
                                            </p:attrNameLst>
                                          </p:cBhvr>
                                          <p:to>
                                            <p:strVal val="visible"/>
                                          </p:to>
                                        </p:set>
                                        <p:anim calcmode="lin" valueType="num">
                                          <p:cBhvr>
                                            <p:cTn id="242" dur="300" fill="hold"/>
                                            <p:tgtEl>
                                              <p:spTgt spid="52"/>
                                            </p:tgtEl>
                                            <p:attrNameLst>
                                              <p:attrName>ppt_w</p:attrName>
                                            </p:attrNameLst>
                                          </p:cBhvr>
                                          <p:tavLst>
                                            <p:tav tm="0">
                                              <p:val>
                                                <p:fltVal val="0"/>
                                              </p:val>
                                            </p:tav>
                                            <p:tav tm="100000">
                                              <p:val>
                                                <p:strVal val="#ppt_w"/>
                                              </p:val>
                                            </p:tav>
                                          </p:tavLst>
                                        </p:anim>
                                        <p:anim calcmode="lin" valueType="num">
                                          <p:cBhvr>
                                            <p:cTn id="243" dur="300" fill="hold"/>
                                            <p:tgtEl>
                                              <p:spTgt spid="52"/>
                                            </p:tgtEl>
                                            <p:attrNameLst>
                                              <p:attrName>ppt_h</p:attrName>
                                            </p:attrNameLst>
                                          </p:cBhvr>
                                          <p:tavLst>
                                            <p:tav tm="0">
                                              <p:val>
                                                <p:fltVal val="0"/>
                                              </p:val>
                                            </p:tav>
                                            <p:tav tm="100000">
                                              <p:val>
                                                <p:strVal val="#ppt_h"/>
                                              </p:val>
                                            </p:tav>
                                          </p:tavLst>
                                        </p:anim>
                                        <p:animEffect transition="in" filter="fade">
                                          <p:cBhvr>
                                            <p:cTn id="244" dur="300"/>
                                            <p:tgtEl>
                                              <p:spTgt spid="52"/>
                                            </p:tgtEl>
                                          </p:cBhvr>
                                        </p:animEffect>
                                      </p:childTnLst>
                                    </p:cTn>
                                  </p:par>
                                  <p:par>
                                    <p:cTn id="245" presetID="6" presetClass="emph" presetSubtype="0" autoRev="1" fill="hold" grpId="1" nodeType="withEffect">
                                      <p:stCondLst>
                                        <p:cond delay="1700"/>
                                      </p:stCondLst>
                                      <p:childTnLst>
                                        <p:animScale>
                                          <p:cBhvr>
                                            <p:cTn id="246" dur="150" fill="hold"/>
                                            <p:tgtEl>
                                              <p:spTgt spid="52"/>
                                            </p:tgtEl>
                                          </p:cBhvr>
                                          <p:by x="110000" y="110000"/>
                                        </p:animScale>
                                      </p:childTnLst>
                                    </p:cTn>
                                  </p:par>
                                  <p:par>
                                    <p:cTn id="247" presetID="53" presetClass="entr" presetSubtype="16" fill="hold" grpId="0" nodeType="withEffect">
                                      <p:stCondLst>
                                        <p:cond delay="1300"/>
                                      </p:stCondLst>
                                      <p:childTnLst>
                                        <p:set>
                                          <p:cBhvr>
                                            <p:cTn id="248" dur="1" fill="hold">
                                              <p:stCondLst>
                                                <p:cond delay="0"/>
                                              </p:stCondLst>
                                            </p:cTn>
                                            <p:tgtEl>
                                              <p:spTgt spid="53"/>
                                            </p:tgtEl>
                                            <p:attrNameLst>
                                              <p:attrName>style.visibility</p:attrName>
                                            </p:attrNameLst>
                                          </p:cBhvr>
                                          <p:to>
                                            <p:strVal val="visible"/>
                                          </p:to>
                                        </p:set>
                                        <p:anim calcmode="lin" valueType="num">
                                          <p:cBhvr>
                                            <p:cTn id="249" dur="300" fill="hold"/>
                                            <p:tgtEl>
                                              <p:spTgt spid="53"/>
                                            </p:tgtEl>
                                            <p:attrNameLst>
                                              <p:attrName>ppt_w</p:attrName>
                                            </p:attrNameLst>
                                          </p:cBhvr>
                                          <p:tavLst>
                                            <p:tav tm="0">
                                              <p:val>
                                                <p:fltVal val="0"/>
                                              </p:val>
                                            </p:tav>
                                            <p:tav tm="100000">
                                              <p:val>
                                                <p:strVal val="#ppt_w"/>
                                              </p:val>
                                            </p:tav>
                                          </p:tavLst>
                                        </p:anim>
                                        <p:anim calcmode="lin" valueType="num">
                                          <p:cBhvr>
                                            <p:cTn id="250" dur="300" fill="hold"/>
                                            <p:tgtEl>
                                              <p:spTgt spid="53"/>
                                            </p:tgtEl>
                                            <p:attrNameLst>
                                              <p:attrName>ppt_h</p:attrName>
                                            </p:attrNameLst>
                                          </p:cBhvr>
                                          <p:tavLst>
                                            <p:tav tm="0">
                                              <p:val>
                                                <p:fltVal val="0"/>
                                              </p:val>
                                            </p:tav>
                                            <p:tav tm="100000">
                                              <p:val>
                                                <p:strVal val="#ppt_h"/>
                                              </p:val>
                                            </p:tav>
                                          </p:tavLst>
                                        </p:anim>
                                        <p:animEffect transition="in" filter="fade">
                                          <p:cBhvr>
                                            <p:cTn id="251" dur="300"/>
                                            <p:tgtEl>
                                              <p:spTgt spid="53"/>
                                            </p:tgtEl>
                                          </p:cBhvr>
                                        </p:animEffect>
                                      </p:childTnLst>
                                    </p:cTn>
                                  </p:par>
                                  <p:par>
                                    <p:cTn id="252" presetID="6" presetClass="emph" presetSubtype="0" autoRev="1" fill="hold" grpId="1" nodeType="withEffect">
                                      <p:stCondLst>
                                        <p:cond delay="1700"/>
                                      </p:stCondLst>
                                      <p:childTnLst>
                                        <p:animScale>
                                          <p:cBhvr>
                                            <p:cTn id="253" dur="150" fill="hold"/>
                                            <p:tgtEl>
                                              <p:spTgt spid="53"/>
                                            </p:tgtEl>
                                          </p:cBhvr>
                                          <p:by x="110000" y="110000"/>
                                        </p:animScale>
                                      </p:childTnLst>
                                    </p:cTn>
                                  </p:par>
                                  <p:par>
                                    <p:cTn id="254" presetID="53" presetClass="entr" presetSubtype="16" fill="hold" grpId="0" nodeType="withEffect">
                                      <p:stCondLst>
                                        <p:cond delay="1300"/>
                                      </p:stCondLst>
                                      <p:childTnLst>
                                        <p:set>
                                          <p:cBhvr>
                                            <p:cTn id="255" dur="1" fill="hold">
                                              <p:stCondLst>
                                                <p:cond delay="0"/>
                                              </p:stCondLst>
                                            </p:cTn>
                                            <p:tgtEl>
                                              <p:spTgt spid="57"/>
                                            </p:tgtEl>
                                            <p:attrNameLst>
                                              <p:attrName>style.visibility</p:attrName>
                                            </p:attrNameLst>
                                          </p:cBhvr>
                                          <p:to>
                                            <p:strVal val="visible"/>
                                          </p:to>
                                        </p:set>
                                        <p:anim calcmode="lin" valueType="num">
                                          <p:cBhvr>
                                            <p:cTn id="256" dur="300" fill="hold"/>
                                            <p:tgtEl>
                                              <p:spTgt spid="57"/>
                                            </p:tgtEl>
                                            <p:attrNameLst>
                                              <p:attrName>ppt_w</p:attrName>
                                            </p:attrNameLst>
                                          </p:cBhvr>
                                          <p:tavLst>
                                            <p:tav tm="0">
                                              <p:val>
                                                <p:fltVal val="0"/>
                                              </p:val>
                                            </p:tav>
                                            <p:tav tm="100000">
                                              <p:val>
                                                <p:strVal val="#ppt_w"/>
                                              </p:val>
                                            </p:tav>
                                          </p:tavLst>
                                        </p:anim>
                                        <p:anim calcmode="lin" valueType="num">
                                          <p:cBhvr>
                                            <p:cTn id="257" dur="300" fill="hold"/>
                                            <p:tgtEl>
                                              <p:spTgt spid="57"/>
                                            </p:tgtEl>
                                            <p:attrNameLst>
                                              <p:attrName>ppt_h</p:attrName>
                                            </p:attrNameLst>
                                          </p:cBhvr>
                                          <p:tavLst>
                                            <p:tav tm="0">
                                              <p:val>
                                                <p:fltVal val="0"/>
                                              </p:val>
                                            </p:tav>
                                            <p:tav tm="100000">
                                              <p:val>
                                                <p:strVal val="#ppt_h"/>
                                              </p:val>
                                            </p:tav>
                                          </p:tavLst>
                                        </p:anim>
                                        <p:animEffect transition="in" filter="fade">
                                          <p:cBhvr>
                                            <p:cTn id="258" dur="300"/>
                                            <p:tgtEl>
                                              <p:spTgt spid="57"/>
                                            </p:tgtEl>
                                          </p:cBhvr>
                                        </p:animEffect>
                                      </p:childTnLst>
                                    </p:cTn>
                                  </p:par>
                                  <p:par>
                                    <p:cTn id="259" presetID="6" presetClass="emph" presetSubtype="0" autoRev="1" fill="hold" grpId="1" nodeType="withEffect">
                                      <p:stCondLst>
                                        <p:cond delay="1700"/>
                                      </p:stCondLst>
                                      <p:childTnLst>
                                        <p:animScale>
                                          <p:cBhvr>
                                            <p:cTn id="260" dur="150" fill="hold"/>
                                            <p:tgtEl>
                                              <p:spTgt spid="57"/>
                                            </p:tgtEl>
                                          </p:cBhvr>
                                          <p:by x="110000" y="110000"/>
                                        </p:animScale>
                                      </p:childTnLst>
                                    </p:cTn>
                                  </p:par>
                                  <p:par>
                                    <p:cTn id="261" presetID="53" presetClass="entr" presetSubtype="16" fill="hold" grpId="0" nodeType="withEffect">
                                      <p:stCondLst>
                                        <p:cond delay="2000"/>
                                      </p:stCondLst>
                                      <p:childTnLst>
                                        <p:set>
                                          <p:cBhvr>
                                            <p:cTn id="262" dur="1" fill="hold">
                                              <p:stCondLst>
                                                <p:cond delay="0"/>
                                              </p:stCondLst>
                                            </p:cTn>
                                            <p:tgtEl>
                                              <p:spTgt spid="58"/>
                                            </p:tgtEl>
                                            <p:attrNameLst>
                                              <p:attrName>style.visibility</p:attrName>
                                            </p:attrNameLst>
                                          </p:cBhvr>
                                          <p:to>
                                            <p:strVal val="visible"/>
                                          </p:to>
                                        </p:set>
                                        <p:anim calcmode="lin" valueType="num">
                                          <p:cBhvr>
                                            <p:cTn id="263" dur="300" fill="hold"/>
                                            <p:tgtEl>
                                              <p:spTgt spid="58"/>
                                            </p:tgtEl>
                                            <p:attrNameLst>
                                              <p:attrName>ppt_w</p:attrName>
                                            </p:attrNameLst>
                                          </p:cBhvr>
                                          <p:tavLst>
                                            <p:tav tm="0">
                                              <p:val>
                                                <p:fltVal val="0"/>
                                              </p:val>
                                            </p:tav>
                                            <p:tav tm="100000">
                                              <p:val>
                                                <p:strVal val="#ppt_w"/>
                                              </p:val>
                                            </p:tav>
                                          </p:tavLst>
                                        </p:anim>
                                        <p:anim calcmode="lin" valueType="num">
                                          <p:cBhvr>
                                            <p:cTn id="264" dur="300" fill="hold"/>
                                            <p:tgtEl>
                                              <p:spTgt spid="58"/>
                                            </p:tgtEl>
                                            <p:attrNameLst>
                                              <p:attrName>ppt_h</p:attrName>
                                            </p:attrNameLst>
                                          </p:cBhvr>
                                          <p:tavLst>
                                            <p:tav tm="0">
                                              <p:val>
                                                <p:fltVal val="0"/>
                                              </p:val>
                                            </p:tav>
                                            <p:tav tm="100000">
                                              <p:val>
                                                <p:strVal val="#ppt_h"/>
                                              </p:val>
                                            </p:tav>
                                          </p:tavLst>
                                        </p:anim>
                                        <p:animEffect transition="in" filter="fade">
                                          <p:cBhvr>
                                            <p:cTn id="265" dur="300"/>
                                            <p:tgtEl>
                                              <p:spTgt spid="58"/>
                                            </p:tgtEl>
                                          </p:cBhvr>
                                        </p:animEffect>
                                      </p:childTnLst>
                                    </p:cTn>
                                  </p:par>
                                  <p:par>
                                    <p:cTn id="266" presetID="6" presetClass="emph" presetSubtype="0" autoRev="1" fill="hold" grpId="1" nodeType="withEffect">
                                      <p:stCondLst>
                                        <p:cond delay="2300"/>
                                      </p:stCondLst>
                                      <p:childTnLst>
                                        <p:animScale>
                                          <p:cBhvr>
                                            <p:cTn id="267" dur="150" fill="hold"/>
                                            <p:tgtEl>
                                              <p:spTgt spid="58"/>
                                            </p:tgtEl>
                                          </p:cBhvr>
                                          <p:by x="110000" y="110000"/>
                                        </p:animScale>
                                      </p:childTnLst>
                                    </p:cTn>
                                  </p:par>
                                  <p:par>
                                    <p:cTn id="268" presetID="53" presetClass="entr" presetSubtype="16" fill="hold" grpId="0" nodeType="withEffect">
                                      <p:stCondLst>
                                        <p:cond delay="2000"/>
                                      </p:stCondLst>
                                      <p:childTnLst>
                                        <p:set>
                                          <p:cBhvr>
                                            <p:cTn id="269" dur="1" fill="hold">
                                              <p:stCondLst>
                                                <p:cond delay="0"/>
                                              </p:stCondLst>
                                            </p:cTn>
                                            <p:tgtEl>
                                              <p:spTgt spid="59"/>
                                            </p:tgtEl>
                                            <p:attrNameLst>
                                              <p:attrName>style.visibility</p:attrName>
                                            </p:attrNameLst>
                                          </p:cBhvr>
                                          <p:to>
                                            <p:strVal val="visible"/>
                                          </p:to>
                                        </p:set>
                                        <p:anim calcmode="lin" valueType="num">
                                          <p:cBhvr>
                                            <p:cTn id="270" dur="300" fill="hold"/>
                                            <p:tgtEl>
                                              <p:spTgt spid="59"/>
                                            </p:tgtEl>
                                            <p:attrNameLst>
                                              <p:attrName>ppt_w</p:attrName>
                                            </p:attrNameLst>
                                          </p:cBhvr>
                                          <p:tavLst>
                                            <p:tav tm="0">
                                              <p:val>
                                                <p:fltVal val="0"/>
                                              </p:val>
                                            </p:tav>
                                            <p:tav tm="100000">
                                              <p:val>
                                                <p:strVal val="#ppt_w"/>
                                              </p:val>
                                            </p:tav>
                                          </p:tavLst>
                                        </p:anim>
                                        <p:anim calcmode="lin" valueType="num">
                                          <p:cBhvr>
                                            <p:cTn id="271" dur="300" fill="hold"/>
                                            <p:tgtEl>
                                              <p:spTgt spid="59"/>
                                            </p:tgtEl>
                                            <p:attrNameLst>
                                              <p:attrName>ppt_h</p:attrName>
                                            </p:attrNameLst>
                                          </p:cBhvr>
                                          <p:tavLst>
                                            <p:tav tm="0">
                                              <p:val>
                                                <p:fltVal val="0"/>
                                              </p:val>
                                            </p:tav>
                                            <p:tav tm="100000">
                                              <p:val>
                                                <p:strVal val="#ppt_h"/>
                                              </p:val>
                                            </p:tav>
                                          </p:tavLst>
                                        </p:anim>
                                        <p:animEffect transition="in" filter="fade">
                                          <p:cBhvr>
                                            <p:cTn id="272" dur="300"/>
                                            <p:tgtEl>
                                              <p:spTgt spid="59"/>
                                            </p:tgtEl>
                                          </p:cBhvr>
                                        </p:animEffect>
                                      </p:childTnLst>
                                    </p:cTn>
                                  </p:par>
                                  <p:par>
                                    <p:cTn id="273" presetID="6" presetClass="emph" presetSubtype="0" autoRev="1" fill="hold" grpId="1" nodeType="withEffect">
                                      <p:stCondLst>
                                        <p:cond delay="2300"/>
                                      </p:stCondLst>
                                      <p:childTnLst>
                                        <p:animScale>
                                          <p:cBhvr>
                                            <p:cTn id="274" dur="150" fill="hold"/>
                                            <p:tgtEl>
                                              <p:spTgt spid="59"/>
                                            </p:tgtEl>
                                          </p:cBhvr>
                                          <p:by x="110000" y="110000"/>
                                        </p:animScale>
                                      </p:childTnLst>
                                    </p:cTn>
                                  </p:par>
                                  <p:par>
                                    <p:cTn id="275" presetID="53" presetClass="entr" presetSubtype="16" fill="hold" grpId="0" nodeType="withEffect">
                                      <p:stCondLst>
                                        <p:cond delay="2000"/>
                                      </p:stCondLst>
                                      <p:childTnLst>
                                        <p:set>
                                          <p:cBhvr>
                                            <p:cTn id="276" dur="1" fill="hold">
                                              <p:stCondLst>
                                                <p:cond delay="0"/>
                                              </p:stCondLst>
                                            </p:cTn>
                                            <p:tgtEl>
                                              <p:spTgt spid="60"/>
                                            </p:tgtEl>
                                            <p:attrNameLst>
                                              <p:attrName>style.visibility</p:attrName>
                                            </p:attrNameLst>
                                          </p:cBhvr>
                                          <p:to>
                                            <p:strVal val="visible"/>
                                          </p:to>
                                        </p:set>
                                        <p:anim calcmode="lin" valueType="num">
                                          <p:cBhvr>
                                            <p:cTn id="277" dur="300" fill="hold"/>
                                            <p:tgtEl>
                                              <p:spTgt spid="60"/>
                                            </p:tgtEl>
                                            <p:attrNameLst>
                                              <p:attrName>ppt_w</p:attrName>
                                            </p:attrNameLst>
                                          </p:cBhvr>
                                          <p:tavLst>
                                            <p:tav tm="0">
                                              <p:val>
                                                <p:fltVal val="0"/>
                                              </p:val>
                                            </p:tav>
                                            <p:tav tm="100000">
                                              <p:val>
                                                <p:strVal val="#ppt_w"/>
                                              </p:val>
                                            </p:tav>
                                          </p:tavLst>
                                        </p:anim>
                                        <p:anim calcmode="lin" valueType="num">
                                          <p:cBhvr>
                                            <p:cTn id="278" dur="300" fill="hold"/>
                                            <p:tgtEl>
                                              <p:spTgt spid="60"/>
                                            </p:tgtEl>
                                            <p:attrNameLst>
                                              <p:attrName>ppt_h</p:attrName>
                                            </p:attrNameLst>
                                          </p:cBhvr>
                                          <p:tavLst>
                                            <p:tav tm="0">
                                              <p:val>
                                                <p:fltVal val="0"/>
                                              </p:val>
                                            </p:tav>
                                            <p:tav tm="100000">
                                              <p:val>
                                                <p:strVal val="#ppt_h"/>
                                              </p:val>
                                            </p:tav>
                                          </p:tavLst>
                                        </p:anim>
                                        <p:animEffect transition="in" filter="fade">
                                          <p:cBhvr>
                                            <p:cTn id="279" dur="300"/>
                                            <p:tgtEl>
                                              <p:spTgt spid="60"/>
                                            </p:tgtEl>
                                          </p:cBhvr>
                                        </p:animEffect>
                                      </p:childTnLst>
                                    </p:cTn>
                                  </p:par>
                                  <p:par>
                                    <p:cTn id="280" presetID="6" presetClass="emph" presetSubtype="0" autoRev="1" fill="hold" grpId="1" nodeType="withEffect">
                                      <p:stCondLst>
                                        <p:cond delay="2300"/>
                                      </p:stCondLst>
                                      <p:childTnLst>
                                        <p:animScale>
                                          <p:cBhvr>
                                            <p:cTn id="281" dur="150" fill="hold"/>
                                            <p:tgtEl>
                                              <p:spTgt spid="6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animBg="1"/>
          <p:bldP spid="36" grpId="1" animBg="1"/>
          <p:bldP spid="40" grpId="0"/>
          <p:bldP spid="40" grpId="1"/>
          <p:bldP spid="41" grpId="0"/>
          <p:bldP spid="42" grpId="0" animBg="1"/>
          <p:bldP spid="42" grpId="1" animBg="1"/>
          <p:bldP spid="43" grpId="0"/>
          <p:bldP spid="43" grpId="1"/>
          <p:bldP spid="49" grpId="0" animBg="1"/>
          <p:bldP spid="49" grpId="1" animBg="1"/>
          <p:bldP spid="50" grpId="0"/>
          <p:bldP spid="50" grpId="1"/>
          <p:bldP spid="52" grpId="0" animBg="1"/>
          <p:bldP spid="52" grpId="1" animBg="1"/>
          <p:bldP spid="53" grpId="0" animBg="1"/>
          <p:bldP spid="53" grpId="1" animBg="1"/>
          <p:bldP spid="57" grpId="0" animBg="1"/>
          <p:bldP spid="57" grpId="1" animBg="1"/>
          <p:bldP spid="58" grpId="0"/>
          <p:bldP spid="58" grpId="1"/>
          <p:bldP spid="59" grpId="0"/>
          <p:bldP spid="59" grpId="1"/>
          <p:bldP spid="60" grpId="0"/>
          <p:bldP spid="60"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200"/>
                                      </p:stCondLst>
                                      <p:childTnLst>
                                        <p:set>
                                          <p:cBhvr>
                                            <p:cTn id="90" dur="1" fill="hold">
                                              <p:stCondLst>
                                                <p:cond delay="0"/>
                                              </p:stCondLst>
                                            </p:cTn>
                                            <p:tgtEl>
                                              <p:spTgt spid="18"/>
                                            </p:tgtEl>
                                            <p:attrNameLst>
                                              <p:attrName>style.visibility</p:attrName>
                                            </p:attrNameLst>
                                          </p:cBhvr>
                                          <p:to>
                                            <p:strVal val="visible"/>
                                          </p:to>
                                        </p:set>
                                        <p:anim calcmode="lin" valueType="num">
                                          <p:cBhvr>
                                            <p:cTn id="91" dur="300" fill="hold"/>
                                            <p:tgtEl>
                                              <p:spTgt spid="18"/>
                                            </p:tgtEl>
                                            <p:attrNameLst>
                                              <p:attrName>ppt_w</p:attrName>
                                            </p:attrNameLst>
                                          </p:cBhvr>
                                          <p:tavLst>
                                            <p:tav tm="0">
                                              <p:val>
                                                <p:fltVal val="0"/>
                                              </p:val>
                                            </p:tav>
                                            <p:tav tm="100000">
                                              <p:val>
                                                <p:strVal val="#ppt_w"/>
                                              </p:val>
                                            </p:tav>
                                          </p:tavLst>
                                        </p:anim>
                                        <p:anim calcmode="lin" valueType="num">
                                          <p:cBhvr>
                                            <p:cTn id="92" dur="300" fill="hold"/>
                                            <p:tgtEl>
                                              <p:spTgt spid="18"/>
                                            </p:tgtEl>
                                            <p:attrNameLst>
                                              <p:attrName>ppt_h</p:attrName>
                                            </p:attrNameLst>
                                          </p:cBhvr>
                                          <p:tavLst>
                                            <p:tav tm="0">
                                              <p:val>
                                                <p:fltVal val="0"/>
                                              </p:val>
                                            </p:tav>
                                            <p:tav tm="100000">
                                              <p:val>
                                                <p:strVal val="#ppt_h"/>
                                              </p:val>
                                            </p:tav>
                                          </p:tavLst>
                                        </p:anim>
                                        <p:animEffect transition="in" filter="fade">
                                          <p:cBhvr>
                                            <p:cTn id="93" dur="300"/>
                                            <p:tgtEl>
                                              <p:spTgt spid="18"/>
                                            </p:tgtEl>
                                          </p:cBhvr>
                                        </p:animEffect>
                                      </p:childTnLst>
                                    </p:cTn>
                                  </p:par>
                                  <p:par>
                                    <p:cTn id="94" presetID="6" presetClass="emph" presetSubtype="0" autoRev="1" fill="hold" grpId="1" nodeType="withEffect">
                                      <p:stCondLst>
                                        <p:cond delay="500"/>
                                      </p:stCondLst>
                                      <p:childTnLst>
                                        <p:animScale>
                                          <p:cBhvr>
                                            <p:cTn id="95" dur="150" fill="hold"/>
                                            <p:tgtEl>
                                              <p:spTgt spid="18"/>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6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900"/>
                                      </p:stCondLst>
                                      <p:childTnLst>
                                        <p:animScale>
                                          <p:cBhvr>
                                            <p:cTn id="193" dur="150" fill="hold"/>
                                            <p:tgtEl>
                                              <p:spTgt spid="35"/>
                                            </p:tgtEl>
                                          </p:cBhvr>
                                          <p:by x="110000" y="110000"/>
                                        </p:animScale>
                                      </p:childTnLst>
                                    </p:cTn>
                                  </p:par>
                                  <p:par>
                                    <p:cTn id="194" presetID="53" presetClass="entr" presetSubtype="16" fill="hold" grpId="0" nodeType="withEffect">
                                      <p:stCondLst>
                                        <p:cond delay="1200"/>
                                      </p:stCondLst>
                                      <p:childTnLst>
                                        <p:set>
                                          <p:cBhvr>
                                            <p:cTn id="195" dur="1" fill="hold">
                                              <p:stCondLst>
                                                <p:cond delay="0"/>
                                              </p:stCondLst>
                                            </p:cTn>
                                            <p:tgtEl>
                                              <p:spTgt spid="36"/>
                                            </p:tgtEl>
                                            <p:attrNameLst>
                                              <p:attrName>style.visibility</p:attrName>
                                            </p:attrNameLst>
                                          </p:cBhvr>
                                          <p:to>
                                            <p:strVal val="visible"/>
                                          </p:to>
                                        </p:set>
                                        <p:anim calcmode="lin" valueType="num">
                                          <p:cBhvr>
                                            <p:cTn id="196" dur="300" fill="hold"/>
                                            <p:tgtEl>
                                              <p:spTgt spid="36"/>
                                            </p:tgtEl>
                                            <p:attrNameLst>
                                              <p:attrName>ppt_w</p:attrName>
                                            </p:attrNameLst>
                                          </p:cBhvr>
                                          <p:tavLst>
                                            <p:tav tm="0">
                                              <p:val>
                                                <p:fltVal val="0"/>
                                              </p:val>
                                            </p:tav>
                                            <p:tav tm="100000">
                                              <p:val>
                                                <p:strVal val="#ppt_w"/>
                                              </p:val>
                                            </p:tav>
                                          </p:tavLst>
                                        </p:anim>
                                        <p:anim calcmode="lin" valueType="num">
                                          <p:cBhvr>
                                            <p:cTn id="197" dur="300" fill="hold"/>
                                            <p:tgtEl>
                                              <p:spTgt spid="36"/>
                                            </p:tgtEl>
                                            <p:attrNameLst>
                                              <p:attrName>ppt_h</p:attrName>
                                            </p:attrNameLst>
                                          </p:cBhvr>
                                          <p:tavLst>
                                            <p:tav tm="0">
                                              <p:val>
                                                <p:fltVal val="0"/>
                                              </p:val>
                                            </p:tav>
                                            <p:tav tm="100000">
                                              <p:val>
                                                <p:strVal val="#ppt_h"/>
                                              </p:val>
                                            </p:tav>
                                          </p:tavLst>
                                        </p:anim>
                                        <p:animEffect transition="in" filter="fade">
                                          <p:cBhvr>
                                            <p:cTn id="198" dur="300"/>
                                            <p:tgtEl>
                                              <p:spTgt spid="36"/>
                                            </p:tgtEl>
                                          </p:cBhvr>
                                        </p:animEffect>
                                      </p:childTnLst>
                                    </p:cTn>
                                  </p:par>
                                  <p:par>
                                    <p:cTn id="199" presetID="6" presetClass="emph" presetSubtype="0" autoRev="1" fill="hold" grpId="1" nodeType="withEffect">
                                      <p:stCondLst>
                                        <p:cond delay="1500"/>
                                      </p:stCondLst>
                                      <p:childTnLst>
                                        <p:animScale>
                                          <p:cBhvr>
                                            <p:cTn id="200" dur="150" fill="hold"/>
                                            <p:tgtEl>
                                              <p:spTgt spid="36"/>
                                            </p:tgtEl>
                                          </p:cBhvr>
                                          <p:by x="110000" y="110000"/>
                                        </p:animScale>
                                      </p:childTnLst>
                                    </p:cTn>
                                  </p:par>
                                  <p:par>
                                    <p:cTn id="201" presetID="53" presetClass="entr" presetSubtype="16" fill="hold" grpId="0" nodeType="withEffect">
                                      <p:stCondLst>
                                        <p:cond delay="1800"/>
                                      </p:stCondLst>
                                      <p:childTnLst>
                                        <p:set>
                                          <p:cBhvr>
                                            <p:cTn id="202" dur="1" fill="hold">
                                              <p:stCondLst>
                                                <p:cond delay="0"/>
                                              </p:stCondLst>
                                            </p:cTn>
                                            <p:tgtEl>
                                              <p:spTgt spid="40"/>
                                            </p:tgtEl>
                                            <p:attrNameLst>
                                              <p:attrName>style.visibility</p:attrName>
                                            </p:attrNameLst>
                                          </p:cBhvr>
                                          <p:to>
                                            <p:strVal val="visible"/>
                                          </p:to>
                                        </p:set>
                                        <p:anim calcmode="lin" valueType="num">
                                          <p:cBhvr>
                                            <p:cTn id="203" dur="300" fill="hold"/>
                                            <p:tgtEl>
                                              <p:spTgt spid="40"/>
                                            </p:tgtEl>
                                            <p:attrNameLst>
                                              <p:attrName>ppt_w</p:attrName>
                                            </p:attrNameLst>
                                          </p:cBhvr>
                                          <p:tavLst>
                                            <p:tav tm="0">
                                              <p:val>
                                                <p:fltVal val="0"/>
                                              </p:val>
                                            </p:tav>
                                            <p:tav tm="100000">
                                              <p:val>
                                                <p:strVal val="#ppt_w"/>
                                              </p:val>
                                            </p:tav>
                                          </p:tavLst>
                                        </p:anim>
                                        <p:anim calcmode="lin" valueType="num">
                                          <p:cBhvr>
                                            <p:cTn id="204" dur="300" fill="hold"/>
                                            <p:tgtEl>
                                              <p:spTgt spid="40"/>
                                            </p:tgtEl>
                                            <p:attrNameLst>
                                              <p:attrName>ppt_h</p:attrName>
                                            </p:attrNameLst>
                                          </p:cBhvr>
                                          <p:tavLst>
                                            <p:tav tm="0">
                                              <p:val>
                                                <p:fltVal val="0"/>
                                              </p:val>
                                            </p:tav>
                                            <p:tav tm="100000">
                                              <p:val>
                                                <p:strVal val="#ppt_h"/>
                                              </p:val>
                                            </p:tav>
                                          </p:tavLst>
                                        </p:anim>
                                        <p:animEffect transition="in" filter="fade">
                                          <p:cBhvr>
                                            <p:cTn id="205" dur="300"/>
                                            <p:tgtEl>
                                              <p:spTgt spid="40"/>
                                            </p:tgtEl>
                                          </p:cBhvr>
                                        </p:animEffect>
                                      </p:childTnLst>
                                    </p:cTn>
                                  </p:par>
                                  <p:par>
                                    <p:cTn id="206" presetID="6" presetClass="emph" presetSubtype="0" autoRev="1" fill="hold" grpId="1" nodeType="withEffect">
                                      <p:stCondLst>
                                        <p:cond delay="2100"/>
                                      </p:stCondLst>
                                      <p:childTnLst>
                                        <p:animScale>
                                          <p:cBhvr>
                                            <p:cTn id="207" dur="150" fill="hold"/>
                                            <p:tgtEl>
                                              <p:spTgt spid="40"/>
                                            </p:tgtEl>
                                          </p:cBhvr>
                                          <p:by x="110000" y="110000"/>
                                        </p:animScale>
                                      </p:childTnLst>
                                    </p:cTn>
                                  </p:par>
                                  <p:par>
                                    <p:cTn id="208" presetID="2" presetClass="entr" presetSubtype="2" fill="hold" grpId="0" nodeType="withEffect" nodePh="1">
                                      <p:stCondLst>
                                        <p:cond delay="1500"/>
                                      </p:stCondLst>
                                      <p:endCondLst>
                                        <p:cond evt="begin" delay="0">
                                          <p:tn val="208"/>
                                        </p:cond>
                                      </p:endCondLst>
                                      <p:childTnLst>
                                        <p:set>
                                          <p:cBhvr>
                                            <p:cTn id="209" dur="1" fill="hold">
                                              <p:stCondLst>
                                                <p:cond delay="0"/>
                                              </p:stCondLst>
                                            </p:cTn>
                                            <p:tgtEl>
                                              <p:spTgt spid="41"/>
                                            </p:tgtEl>
                                            <p:attrNameLst>
                                              <p:attrName>style.visibility</p:attrName>
                                            </p:attrNameLst>
                                          </p:cBhvr>
                                          <p:to>
                                            <p:strVal val="visible"/>
                                          </p:to>
                                        </p:set>
                                        <p:anim calcmode="lin" valueType="num">
                                          <p:cBhvr additive="base">
                                            <p:cTn id="210" dur="500" fill="hold"/>
                                            <p:tgtEl>
                                              <p:spTgt spid="41"/>
                                            </p:tgtEl>
                                            <p:attrNameLst>
                                              <p:attrName>ppt_x</p:attrName>
                                            </p:attrNameLst>
                                          </p:cBhvr>
                                          <p:tavLst>
                                            <p:tav tm="0">
                                              <p:val>
                                                <p:strVal val="1+#ppt_w/2"/>
                                              </p:val>
                                            </p:tav>
                                            <p:tav tm="100000">
                                              <p:val>
                                                <p:strVal val="#ppt_x"/>
                                              </p:val>
                                            </p:tav>
                                          </p:tavLst>
                                        </p:anim>
                                        <p:anim calcmode="lin" valueType="num">
                                          <p:cBhvr additive="base">
                                            <p:cTn id="211" dur="500" fill="hold"/>
                                            <p:tgtEl>
                                              <p:spTgt spid="41"/>
                                            </p:tgtEl>
                                            <p:attrNameLst>
                                              <p:attrName>ppt_y</p:attrName>
                                            </p:attrNameLst>
                                          </p:cBhvr>
                                          <p:tavLst>
                                            <p:tav tm="0">
                                              <p:val>
                                                <p:strVal val="#ppt_y"/>
                                              </p:val>
                                            </p:tav>
                                            <p:tav tm="100000">
                                              <p:val>
                                                <p:strVal val="#ppt_y"/>
                                              </p:val>
                                            </p:tav>
                                          </p:tavLst>
                                        </p:anim>
                                      </p:childTnLst>
                                    </p:cTn>
                                  </p:par>
                                  <p:par>
                                    <p:cTn id="212" presetID="53" presetClass="entr" presetSubtype="16" fill="hold" grpId="0" nodeType="withEffect">
                                      <p:stCondLst>
                                        <p:cond delay="1200"/>
                                      </p:stCondLst>
                                      <p:childTnLst>
                                        <p:set>
                                          <p:cBhvr>
                                            <p:cTn id="213" dur="1" fill="hold">
                                              <p:stCondLst>
                                                <p:cond delay="0"/>
                                              </p:stCondLst>
                                            </p:cTn>
                                            <p:tgtEl>
                                              <p:spTgt spid="42"/>
                                            </p:tgtEl>
                                            <p:attrNameLst>
                                              <p:attrName>style.visibility</p:attrName>
                                            </p:attrNameLst>
                                          </p:cBhvr>
                                          <p:to>
                                            <p:strVal val="visible"/>
                                          </p:to>
                                        </p:set>
                                        <p:anim calcmode="lin" valueType="num">
                                          <p:cBhvr>
                                            <p:cTn id="214" dur="300" fill="hold"/>
                                            <p:tgtEl>
                                              <p:spTgt spid="42"/>
                                            </p:tgtEl>
                                            <p:attrNameLst>
                                              <p:attrName>ppt_w</p:attrName>
                                            </p:attrNameLst>
                                          </p:cBhvr>
                                          <p:tavLst>
                                            <p:tav tm="0">
                                              <p:val>
                                                <p:fltVal val="0"/>
                                              </p:val>
                                            </p:tav>
                                            <p:tav tm="100000">
                                              <p:val>
                                                <p:strVal val="#ppt_w"/>
                                              </p:val>
                                            </p:tav>
                                          </p:tavLst>
                                        </p:anim>
                                        <p:anim calcmode="lin" valueType="num">
                                          <p:cBhvr>
                                            <p:cTn id="215" dur="300" fill="hold"/>
                                            <p:tgtEl>
                                              <p:spTgt spid="42"/>
                                            </p:tgtEl>
                                            <p:attrNameLst>
                                              <p:attrName>ppt_h</p:attrName>
                                            </p:attrNameLst>
                                          </p:cBhvr>
                                          <p:tavLst>
                                            <p:tav tm="0">
                                              <p:val>
                                                <p:fltVal val="0"/>
                                              </p:val>
                                            </p:tav>
                                            <p:tav tm="100000">
                                              <p:val>
                                                <p:strVal val="#ppt_h"/>
                                              </p:val>
                                            </p:tav>
                                          </p:tavLst>
                                        </p:anim>
                                        <p:animEffect transition="in" filter="fade">
                                          <p:cBhvr>
                                            <p:cTn id="216" dur="300"/>
                                            <p:tgtEl>
                                              <p:spTgt spid="42"/>
                                            </p:tgtEl>
                                          </p:cBhvr>
                                        </p:animEffect>
                                      </p:childTnLst>
                                    </p:cTn>
                                  </p:par>
                                  <p:par>
                                    <p:cTn id="217" presetID="6" presetClass="emph" presetSubtype="0" autoRev="1" fill="hold" grpId="1" nodeType="withEffect">
                                      <p:stCondLst>
                                        <p:cond delay="1500"/>
                                      </p:stCondLst>
                                      <p:childTnLst>
                                        <p:animScale>
                                          <p:cBhvr>
                                            <p:cTn id="218" dur="150" fill="hold"/>
                                            <p:tgtEl>
                                              <p:spTgt spid="42"/>
                                            </p:tgtEl>
                                          </p:cBhvr>
                                          <p:by x="110000" y="110000"/>
                                        </p:animScale>
                                      </p:childTnLst>
                                    </p:cTn>
                                  </p:par>
                                  <p:par>
                                    <p:cTn id="219" presetID="53" presetClass="entr" presetSubtype="16" fill="hold" grpId="0" nodeType="withEffect">
                                      <p:stCondLst>
                                        <p:cond delay="1800"/>
                                      </p:stCondLst>
                                      <p:childTnLst>
                                        <p:set>
                                          <p:cBhvr>
                                            <p:cTn id="220" dur="1" fill="hold">
                                              <p:stCondLst>
                                                <p:cond delay="0"/>
                                              </p:stCondLst>
                                            </p:cTn>
                                            <p:tgtEl>
                                              <p:spTgt spid="43"/>
                                            </p:tgtEl>
                                            <p:attrNameLst>
                                              <p:attrName>style.visibility</p:attrName>
                                            </p:attrNameLst>
                                          </p:cBhvr>
                                          <p:to>
                                            <p:strVal val="visible"/>
                                          </p:to>
                                        </p:set>
                                        <p:anim calcmode="lin" valueType="num">
                                          <p:cBhvr>
                                            <p:cTn id="221" dur="300" fill="hold"/>
                                            <p:tgtEl>
                                              <p:spTgt spid="43"/>
                                            </p:tgtEl>
                                            <p:attrNameLst>
                                              <p:attrName>ppt_w</p:attrName>
                                            </p:attrNameLst>
                                          </p:cBhvr>
                                          <p:tavLst>
                                            <p:tav tm="0">
                                              <p:val>
                                                <p:fltVal val="0"/>
                                              </p:val>
                                            </p:tav>
                                            <p:tav tm="100000">
                                              <p:val>
                                                <p:strVal val="#ppt_w"/>
                                              </p:val>
                                            </p:tav>
                                          </p:tavLst>
                                        </p:anim>
                                        <p:anim calcmode="lin" valueType="num">
                                          <p:cBhvr>
                                            <p:cTn id="222" dur="300" fill="hold"/>
                                            <p:tgtEl>
                                              <p:spTgt spid="43"/>
                                            </p:tgtEl>
                                            <p:attrNameLst>
                                              <p:attrName>ppt_h</p:attrName>
                                            </p:attrNameLst>
                                          </p:cBhvr>
                                          <p:tavLst>
                                            <p:tav tm="0">
                                              <p:val>
                                                <p:fltVal val="0"/>
                                              </p:val>
                                            </p:tav>
                                            <p:tav tm="100000">
                                              <p:val>
                                                <p:strVal val="#ppt_h"/>
                                              </p:val>
                                            </p:tav>
                                          </p:tavLst>
                                        </p:anim>
                                        <p:animEffect transition="in" filter="fade">
                                          <p:cBhvr>
                                            <p:cTn id="223" dur="300"/>
                                            <p:tgtEl>
                                              <p:spTgt spid="43"/>
                                            </p:tgtEl>
                                          </p:cBhvr>
                                        </p:animEffect>
                                      </p:childTnLst>
                                    </p:cTn>
                                  </p:par>
                                  <p:par>
                                    <p:cTn id="224" presetID="6" presetClass="emph" presetSubtype="0" autoRev="1" fill="hold" grpId="1" nodeType="withEffect">
                                      <p:stCondLst>
                                        <p:cond delay="2100"/>
                                      </p:stCondLst>
                                      <p:childTnLst>
                                        <p:animScale>
                                          <p:cBhvr>
                                            <p:cTn id="225" dur="150" fill="hold"/>
                                            <p:tgtEl>
                                              <p:spTgt spid="43"/>
                                            </p:tgtEl>
                                          </p:cBhvr>
                                          <p:by x="110000" y="110000"/>
                                        </p:animScale>
                                      </p:childTnLst>
                                    </p:cTn>
                                  </p:par>
                                  <p:par>
                                    <p:cTn id="226" presetID="53" presetClass="entr" presetSubtype="16" fill="hold" grpId="0" nodeType="withEffect">
                                      <p:stCondLst>
                                        <p:cond delay="1200"/>
                                      </p:stCondLst>
                                      <p:childTnLst>
                                        <p:set>
                                          <p:cBhvr>
                                            <p:cTn id="227" dur="1" fill="hold">
                                              <p:stCondLst>
                                                <p:cond delay="0"/>
                                              </p:stCondLst>
                                            </p:cTn>
                                            <p:tgtEl>
                                              <p:spTgt spid="49"/>
                                            </p:tgtEl>
                                            <p:attrNameLst>
                                              <p:attrName>style.visibility</p:attrName>
                                            </p:attrNameLst>
                                          </p:cBhvr>
                                          <p:to>
                                            <p:strVal val="visible"/>
                                          </p:to>
                                        </p:set>
                                        <p:anim calcmode="lin" valueType="num">
                                          <p:cBhvr>
                                            <p:cTn id="228" dur="300" fill="hold"/>
                                            <p:tgtEl>
                                              <p:spTgt spid="49"/>
                                            </p:tgtEl>
                                            <p:attrNameLst>
                                              <p:attrName>ppt_w</p:attrName>
                                            </p:attrNameLst>
                                          </p:cBhvr>
                                          <p:tavLst>
                                            <p:tav tm="0">
                                              <p:val>
                                                <p:fltVal val="0"/>
                                              </p:val>
                                            </p:tav>
                                            <p:tav tm="100000">
                                              <p:val>
                                                <p:strVal val="#ppt_w"/>
                                              </p:val>
                                            </p:tav>
                                          </p:tavLst>
                                        </p:anim>
                                        <p:anim calcmode="lin" valueType="num">
                                          <p:cBhvr>
                                            <p:cTn id="229" dur="300" fill="hold"/>
                                            <p:tgtEl>
                                              <p:spTgt spid="49"/>
                                            </p:tgtEl>
                                            <p:attrNameLst>
                                              <p:attrName>ppt_h</p:attrName>
                                            </p:attrNameLst>
                                          </p:cBhvr>
                                          <p:tavLst>
                                            <p:tav tm="0">
                                              <p:val>
                                                <p:fltVal val="0"/>
                                              </p:val>
                                            </p:tav>
                                            <p:tav tm="100000">
                                              <p:val>
                                                <p:strVal val="#ppt_h"/>
                                              </p:val>
                                            </p:tav>
                                          </p:tavLst>
                                        </p:anim>
                                        <p:animEffect transition="in" filter="fade">
                                          <p:cBhvr>
                                            <p:cTn id="230" dur="300"/>
                                            <p:tgtEl>
                                              <p:spTgt spid="49"/>
                                            </p:tgtEl>
                                          </p:cBhvr>
                                        </p:animEffect>
                                      </p:childTnLst>
                                    </p:cTn>
                                  </p:par>
                                  <p:par>
                                    <p:cTn id="231" presetID="6" presetClass="emph" presetSubtype="0" autoRev="1" fill="hold" grpId="1" nodeType="withEffect">
                                      <p:stCondLst>
                                        <p:cond delay="1500"/>
                                      </p:stCondLst>
                                      <p:childTnLst>
                                        <p:animScale>
                                          <p:cBhvr>
                                            <p:cTn id="232" dur="150" fill="hold"/>
                                            <p:tgtEl>
                                              <p:spTgt spid="49"/>
                                            </p:tgtEl>
                                          </p:cBhvr>
                                          <p:by x="110000" y="110000"/>
                                        </p:animScale>
                                      </p:childTnLst>
                                    </p:cTn>
                                  </p:par>
                                  <p:par>
                                    <p:cTn id="233" presetID="53" presetClass="entr" presetSubtype="16" fill="hold" grpId="0" nodeType="withEffect">
                                      <p:stCondLst>
                                        <p:cond delay="1800"/>
                                      </p:stCondLst>
                                      <p:childTnLst>
                                        <p:set>
                                          <p:cBhvr>
                                            <p:cTn id="234" dur="1" fill="hold">
                                              <p:stCondLst>
                                                <p:cond delay="0"/>
                                              </p:stCondLst>
                                            </p:cTn>
                                            <p:tgtEl>
                                              <p:spTgt spid="50"/>
                                            </p:tgtEl>
                                            <p:attrNameLst>
                                              <p:attrName>style.visibility</p:attrName>
                                            </p:attrNameLst>
                                          </p:cBhvr>
                                          <p:to>
                                            <p:strVal val="visible"/>
                                          </p:to>
                                        </p:set>
                                        <p:anim calcmode="lin" valueType="num">
                                          <p:cBhvr>
                                            <p:cTn id="235" dur="300" fill="hold"/>
                                            <p:tgtEl>
                                              <p:spTgt spid="50"/>
                                            </p:tgtEl>
                                            <p:attrNameLst>
                                              <p:attrName>ppt_w</p:attrName>
                                            </p:attrNameLst>
                                          </p:cBhvr>
                                          <p:tavLst>
                                            <p:tav tm="0">
                                              <p:val>
                                                <p:fltVal val="0"/>
                                              </p:val>
                                            </p:tav>
                                            <p:tav tm="100000">
                                              <p:val>
                                                <p:strVal val="#ppt_w"/>
                                              </p:val>
                                            </p:tav>
                                          </p:tavLst>
                                        </p:anim>
                                        <p:anim calcmode="lin" valueType="num">
                                          <p:cBhvr>
                                            <p:cTn id="236" dur="300" fill="hold"/>
                                            <p:tgtEl>
                                              <p:spTgt spid="50"/>
                                            </p:tgtEl>
                                            <p:attrNameLst>
                                              <p:attrName>ppt_h</p:attrName>
                                            </p:attrNameLst>
                                          </p:cBhvr>
                                          <p:tavLst>
                                            <p:tav tm="0">
                                              <p:val>
                                                <p:fltVal val="0"/>
                                              </p:val>
                                            </p:tav>
                                            <p:tav tm="100000">
                                              <p:val>
                                                <p:strVal val="#ppt_h"/>
                                              </p:val>
                                            </p:tav>
                                          </p:tavLst>
                                        </p:anim>
                                        <p:animEffect transition="in" filter="fade">
                                          <p:cBhvr>
                                            <p:cTn id="237" dur="300"/>
                                            <p:tgtEl>
                                              <p:spTgt spid="50"/>
                                            </p:tgtEl>
                                          </p:cBhvr>
                                        </p:animEffect>
                                      </p:childTnLst>
                                    </p:cTn>
                                  </p:par>
                                  <p:par>
                                    <p:cTn id="238" presetID="6" presetClass="emph" presetSubtype="0" autoRev="1" fill="hold" grpId="1" nodeType="withEffect">
                                      <p:stCondLst>
                                        <p:cond delay="2100"/>
                                      </p:stCondLst>
                                      <p:childTnLst>
                                        <p:animScale>
                                          <p:cBhvr>
                                            <p:cTn id="239" dur="150" fill="hold"/>
                                            <p:tgtEl>
                                              <p:spTgt spid="50"/>
                                            </p:tgtEl>
                                          </p:cBhvr>
                                          <p:by x="110000" y="110000"/>
                                        </p:animScale>
                                      </p:childTnLst>
                                    </p:cTn>
                                  </p:par>
                                  <p:par>
                                    <p:cTn id="240" presetID="53" presetClass="entr" presetSubtype="16" fill="hold" grpId="0" nodeType="withEffect">
                                      <p:stCondLst>
                                        <p:cond delay="1300"/>
                                      </p:stCondLst>
                                      <p:childTnLst>
                                        <p:set>
                                          <p:cBhvr>
                                            <p:cTn id="241" dur="1" fill="hold">
                                              <p:stCondLst>
                                                <p:cond delay="0"/>
                                              </p:stCondLst>
                                            </p:cTn>
                                            <p:tgtEl>
                                              <p:spTgt spid="52"/>
                                            </p:tgtEl>
                                            <p:attrNameLst>
                                              <p:attrName>style.visibility</p:attrName>
                                            </p:attrNameLst>
                                          </p:cBhvr>
                                          <p:to>
                                            <p:strVal val="visible"/>
                                          </p:to>
                                        </p:set>
                                        <p:anim calcmode="lin" valueType="num">
                                          <p:cBhvr>
                                            <p:cTn id="242" dur="300" fill="hold"/>
                                            <p:tgtEl>
                                              <p:spTgt spid="52"/>
                                            </p:tgtEl>
                                            <p:attrNameLst>
                                              <p:attrName>ppt_w</p:attrName>
                                            </p:attrNameLst>
                                          </p:cBhvr>
                                          <p:tavLst>
                                            <p:tav tm="0">
                                              <p:val>
                                                <p:fltVal val="0"/>
                                              </p:val>
                                            </p:tav>
                                            <p:tav tm="100000">
                                              <p:val>
                                                <p:strVal val="#ppt_w"/>
                                              </p:val>
                                            </p:tav>
                                          </p:tavLst>
                                        </p:anim>
                                        <p:anim calcmode="lin" valueType="num">
                                          <p:cBhvr>
                                            <p:cTn id="243" dur="300" fill="hold"/>
                                            <p:tgtEl>
                                              <p:spTgt spid="52"/>
                                            </p:tgtEl>
                                            <p:attrNameLst>
                                              <p:attrName>ppt_h</p:attrName>
                                            </p:attrNameLst>
                                          </p:cBhvr>
                                          <p:tavLst>
                                            <p:tav tm="0">
                                              <p:val>
                                                <p:fltVal val="0"/>
                                              </p:val>
                                            </p:tav>
                                            <p:tav tm="100000">
                                              <p:val>
                                                <p:strVal val="#ppt_h"/>
                                              </p:val>
                                            </p:tav>
                                          </p:tavLst>
                                        </p:anim>
                                        <p:animEffect transition="in" filter="fade">
                                          <p:cBhvr>
                                            <p:cTn id="244" dur="300"/>
                                            <p:tgtEl>
                                              <p:spTgt spid="52"/>
                                            </p:tgtEl>
                                          </p:cBhvr>
                                        </p:animEffect>
                                      </p:childTnLst>
                                    </p:cTn>
                                  </p:par>
                                  <p:par>
                                    <p:cTn id="245" presetID="6" presetClass="emph" presetSubtype="0" autoRev="1" fill="hold" grpId="1" nodeType="withEffect">
                                      <p:stCondLst>
                                        <p:cond delay="1700"/>
                                      </p:stCondLst>
                                      <p:childTnLst>
                                        <p:animScale>
                                          <p:cBhvr>
                                            <p:cTn id="246" dur="150" fill="hold"/>
                                            <p:tgtEl>
                                              <p:spTgt spid="52"/>
                                            </p:tgtEl>
                                          </p:cBhvr>
                                          <p:by x="110000" y="110000"/>
                                        </p:animScale>
                                      </p:childTnLst>
                                    </p:cTn>
                                  </p:par>
                                  <p:par>
                                    <p:cTn id="247" presetID="53" presetClass="entr" presetSubtype="16" fill="hold" grpId="0" nodeType="withEffect">
                                      <p:stCondLst>
                                        <p:cond delay="1300"/>
                                      </p:stCondLst>
                                      <p:childTnLst>
                                        <p:set>
                                          <p:cBhvr>
                                            <p:cTn id="248" dur="1" fill="hold">
                                              <p:stCondLst>
                                                <p:cond delay="0"/>
                                              </p:stCondLst>
                                            </p:cTn>
                                            <p:tgtEl>
                                              <p:spTgt spid="53"/>
                                            </p:tgtEl>
                                            <p:attrNameLst>
                                              <p:attrName>style.visibility</p:attrName>
                                            </p:attrNameLst>
                                          </p:cBhvr>
                                          <p:to>
                                            <p:strVal val="visible"/>
                                          </p:to>
                                        </p:set>
                                        <p:anim calcmode="lin" valueType="num">
                                          <p:cBhvr>
                                            <p:cTn id="249" dur="300" fill="hold"/>
                                            <p:tgtEl>
                                              <p:spTgt spid="53"/>
                                            </p:tgtEl>
                                            <p:attrNameLst>
                                              <p:attrName>ppt_w</p:attrName>
                                            </p:attrNameLst>
                                          </p:cBhvr>
                                          <p:tavLst>
                                            <p:tav tm="0">
                                              <p:val>
                                                <p:fltVal val="0"/>
                                              </p:val>
                                            </p:tav>
                                            <p:tav tm="100000">
                                              <p:val>
                                                <p:strVal val="#ppt_w"/>
                                              </p:val>
                                            </p:tav>
                                          </p:tavLst>
                                        </p:anim>
                                        <p:anim calcmode="lin" valueType="num">
                                          <p:cBhvr>
                                            <p:cTn id="250" dur="300" fill="hold"/>
                                            <p:tgtEl>
                                              <p:spTgt spid="53"/>
                                            </p:tgtEl>
                                            <p:attrNameLst>
                                              <p:attrName>ppt_h</p:attrName>
                                            </p:attrNameLst>
                                          </p:cBhvr>
                                          <p:tavLst>
                                            <p:tav tm="0">
                                              <p:val>
                                                <p:fltVal val="0"/>
                                              </p:val>
                                            </p:tav>
                                            <p:tav tm="100000">
                                              <p:val>
                                                <p:strVal val="#ppt_h"/>
                                              </p:val>
                                            </p:tav>
                                          </p:tavLst>
                                        </p:anim>
                                        <p:animEffect transition="in" filter="fade">
                                          <p:cBhvr>
                                            <p:cTn id="251" dur="300"/>
                                            <p:tgtEl>
                                              <p:spTgt spid="53"/>
                                            </p:tgtEl>
                                          </p:cBhvr>
                                        </p:animEffect>
                                      </p:childTnLst>
                                    </p:cTn>
                                  </p:par>
                                  <p:par>
                                    <p:cTn id="252" presetID="6" presetClass="emph" presetSubtype="0" autoRev="1" fill="hold" grpId="1" nodeType="withEffect">
                                      <p:stCondLst>
                                        <p:cond delay="1700"/>
                                      </p:stCondLst>
                                      <p:childTnLst>
                                        <p:animScale>
                                          <p:cBhvr>
                                            <p:cTn id="253" dur="150" fill="hold"/>
                                            <p:tgtEl>
                                              <p:spTgt spid="53"/>
                                            </p:tgtEl>
                                          </p:cBhvr>
                                          <p:by x="110000" y="110000"/>
                                        </p:animScale>
                                      </p:childTnLst>
                                    </p:cTn>
                                  </p:par>
                                  <p:par>
                                    <p:cTn id="254" presetID="53" presetClass="entr" presetSubtype="16" fill="hold" grpId="0" nodeType="withEffect">
                                      <p:stCondLst>
                                        <p:cond delay="1300"/>
                                      </p:stCondLst>
                                      <p:childTnLst>
                                        <p:set>
                                          <p:cBhvr>
                                            <p:cTn id="255" dur="1" fill="hold">
                                              <p:stCondLst>
                                                <p:cond delay="0"/>
                                              </p:stCondLst>
                                            </p:cTn>
                                            <p:tgtEl>
                                              <p:spTgt spid="57"/>
                                            </p:tgtEl>
                                            <p:attrNameLst>
                                              <p:attrName>style.visibility</p:attrName>
                                            </p:attrNameLst>
                                          </p:cBhvr>
                                          <p:to>
                                            <p:strVal val="visible"/>
                                          </p:to>
                                        </p:set>
                                        <p:anim calcmode="lin" valueType="num">
                                          <p:cBhvr>
                                            <p:cTn id="256" dur="300" fill="hold"/>
                                            <p:tgtEl>
                                              <p:spTgt spid="57"/>
                                            </p:tgtEl>
                                            <p:attrNameLst>
                                              <p:attrName>ppt_w</p:attrName>
                                            </p:attrNameLst>
                                          </p:cBhvr>
                                          <p:tavLst>
                                            <p:tav tm="0">
                                              <p:val>
                                                <p:fltVal val="0"/>
                                              </p:val>
                                            </p:tav>
                                            <p:tav tm="100000">
                                              <p:val>
                                                <p:strVal val="#ppt_w"/>
                                              </p:val>
                                            </p:tav>
                                          </p:tavLst>
                                        </p:anim>
                                        <p:anim calcmode="lin" valueType="num">
                                          <p:cBhvr>
                                            <p:cTn id="257" dur="300" fill="hold"/>
                                            <p:tgtEl>
                                              <p:spTgt spid="57"/>
                                            </p:tgtEl>
                                            <p:attrNameLst>
                                              <p:attrName>ppt_h</p:attrName>
                                            </p:attrNameLst>
                                          </p:cBhvr>
                                          <p:tavLst>
                                            <p:tav tm="0">
                                              <p:val>
                                                <p:fltVal val="0"/>
                                              </p:val>
                                            </p:tav>
                                            <p:tav tm="100000">
                                              <p:val>
                                                <p:strVal val="#ppt_h"/>
                                              </p:val>
                                            </p:tav>
                                          </p:tavLst>
                                        </p:anim>
                                        <p:animEffect transition="in" filter="fade">
                                          <p:cBhvr>
                                            <p:cTn id="258" dur="300"/>
                                            <p:tgtEl>
                                              <p:spTgt spid="57"/>
                                            </p:tgtEl>
                                          </p:cBhvr>
                                        </p:animEffect>
                                      </p:childTnLst>
                                    </p:cTn>
                                  </p:par>
                                  <p:par>
                                    <p:cTn id="259" presetID="6" presetClass="emph" presetSubtype="0" autoRev="1" fill="hold" grpId="1" nodeType="withEffect">
                                      <p:stCondLst>
                                        <p:cond delay="1700"/>
                                      </p:stCondLst>
                                      <p:childTnLst>
                                        <p:animScale>
                                          <p:cBhvr>
                                            <p:cTn id="260" dur="150" fill="hold"/>
                                            <p:tgtEl>
                                              <p:spTgt spid="57"/>
                                            </p:tgtEl>
                                          </p:cBhvr>
                                          <p:by x="110000" y="110000"/>
                                        </p:animScale>
                                      </p:childTnLst>
                                    </p:cTn>
                                  </p:par>
                                  <p:par>
                                    <p:cTn id="261" presetID="53" presetClass="entr" presetSubtype="16" fill="hold" grpId="0" nodeType="withEffect">
                                      <p:stCondLst>
                                        <p:cond delay="2000"/>
                                      </p:stCondLst>
                                      <p:childTnLst>
                                        <p:set>
                                          <p:cBhvr>
                                            <p:cTn id="262" dur="1" fill="hold">
                                              <p:stCondLst>
                                                <p:cond delay="0"/>
                                              </p:stCondLst>
                                            </p:cTn>
                                            <p:tgtEl>
                                              <p:spTgt spid="58"/>
                                            </p:tgtEl>
                                            <p:attrNameLst>
                                              <p:attrName>style.visibility</p:attrName>
                                            </p:attrNameLst>
                                          </p:cBhvr>
                                          <p:to>
                                            <p:strVal val="visible"/>
                                          </p:to>
                                        </p:set>
                                        <p:anim calcmode="lin" valueType="num">
                                          <p:cBhvr>
                                            <p:cTn id="263" dur="300" fill="hold"/>
                                            <p:tgtEl>
                                              <p:spTgt spid="58"/>
                                            </p:tgtEl>
                                            <p:attrNameLst>
                                              <p:attrName>ppt_w</p:attrName>
                                            </p:attrNameLst>
                                          </p:cBhvr>
                                          <p:tavLst>
                                            <p:tav tm="0">
                                              <p:val>
                                                <p:fltVal val="0"/>
                                              </p:val>
                                            </p:tav>
                                            <p:tav tm="100000">
                                              <p:val>
                                                <p:strVal val="#ppt_w"/>
                                              </p:val>
                                            </p:tav>
                                          </p:tavLst>
                                        </p:anim>
                                        <p:anim calcmode="lin" valueType="num">
                                          <p:cBhvr>
                                            <p:cTn id="264" dur="300" fill="hold"/>
                                            <p:tgtEl>
                                              <p:spTgt spid="58"/>
                                            </p:tgtEl>
                                            <p:attrNameLst>
                                              <p:attrName>ppt_h</p:attrName>
                                            </p:attrNameLst>
                                          </p:cBhvr>
                                          <p:tavLst>
                                            <p:tav tm="0">
                                              <p:val>
                                                <p:fltVal val="0"/>
                                              </p:val>
                                            </p:tav>
                                            <p:tav tm="100000">
                                              <p:val>
                                                <p:strVal val="#ppt_h"/>
                                              </p:val>
                                            </p:tav>
                                          </p:tavLst>
                                        </p:anim>
                                        <p:animEffect transition="in" filter="fade">
                                          <p:cBhvr>
                                            <p:cTn id="265" dur="300"/>
                                            <p:tgtEl>
                                              <p:spTgt spid="58"/>
                                            </p:tgtEl>
                                          </p:cBhvr>
                                        </p:animEffect>
                                      </p:childTnLst>
                                    </p:cTn>
                                  </p:par>
                                  <p:par>
                                    <p:cTn id="266" presetID="6" presetClass="emph" presetSubtype="0" autoRev="1" fill="hold" grpId="1" nodeType="withEffect">
                                      <p:stCondLst>
                                        <p:cond delay="2300"/>
                                      </p:stCondLst>
                                      <p:childTnLst>
                                        <p:animScale>
                                          <p:cBhvr>
                                            <p:cTn id="267" dur="150" fill="hold"/>
                                            <p:tgtEl>
                                              <p:spTgt spid="58"/>
                                            </p:tgtEl>
                                          </p:cBhvr>
                                          <p:by x="110000" y="110000"/>
                                        </p:animScale>
                                      </p:childTnLst>
                                    </p:cTn>
                                  </p:par>
                                  <p:par>
                                    <p:cTn id="268" presetID="53" presetClass="entr" presetSubtype="16" fill="hold" grpId="0" nodeType="withEffect">
                                      <p:stCondLst>
                                        <p:cond delay="2000"/>
                                      </p:stCondLst>
                                      <p:childTnLst>
                                        <p:set>
                                          <p:cBhvr>
                                            <p:cTn id="269" dur="1" fill="hold">
                                              <p:stCondLst>
                                                <p:cond delay="0"/>
                                              </p:stCondLst>
                                            </p:cTn>
                                            <p:tgtEl>
                                              <p:spTgt spid="59"/>
                                            </p:tgtEl>
                                            <p:attrNameLst>
                                              <p:attrName>style.visibility</p:attrName>
                                            </p:attrNameLst>
                                          </p:cBhvr>
                                          <p:to>
                                            <p:strVal val="visible"/>
                                          </p:to>
                                        </p:set>
                                        <p:anim calcmode="lin" valueType="num">
                                          <p:cBhvr>
                                            <p:cTn id="270" dur="300" fill="hold"/>
                                            <p:tgtEl>
                                              <p:spTgt spid="59"/>
                                            </p:tgtEl>
                                            <p:attrNameLst>
                                              <p:attrName>ppt_w</p:attrName>
                                            </p:attrNameLst>
                                          </p:cBhvr>
                                          <p:tavLst>
                                            <p:tav tm="0">
                                              <p:val>
                                                <p:fltVal val="0"/>
                                              </p:val>
                                            </p:tav>
                                            <p:tav tm="100000">
                                              <p:val>
                                                <p:strVal val="#ppt_w"/>
                                              </p:val>
                                            </p:tav>
                                          </p:tavLst>
                                        </p:anim>
                                        <p:anim calcmode="lin" valueType="num">
                                          <p:cBhvr>
                                            <p:cTn id="271" dur="300" fill="hold"/>
                                            <p:tgtEl>
                                              <p:spTgt spid="59"/>
                                            </p:tgtEl>
                                            <p:attrNameLst>
                                              <p:attrName>ppt_h</p:attrName>
                                            </p:attrNameLst>
                                          </p:cBhvr>
                                          <p:tavLst>
                                            <p:tav tm="0">
                                              <p:val>
                                                <p:fltVal val="0"/>
                                              </p:val>
                                            </p:tav>
                                            <p:tav tm="100000">
                                              <p:val>
                                                <p:strVal val="#ppt_h"/>
                                              </p:val>
                                            </p:tav>
                                          </p:tavLst>
                                        </p:anim>
                                        <p:animEffect transition="in" filter="fade">
                                          <p:cBhvr>
                                            <p:cTn id="272" dur="300"/>
                                            <p:tgtEl>
                                              <p:spTgt spid="59"/>
                                            </p:tgtEl>
                                          </p:cBhvr>
                                        </p:animEffect>
                                      </p:childTnLst>
                                    </p:cTn>
                                  </p:par>
                                  <p:par>
                                    <p:cTn id="273" presetID="6" presetClass="emph" presetSubtype="0" autoRev="1" fill="hold" grpId="1" nodeType="withEffect">
                                      <p:stCondLst>
                                        <p:cond delay="2300"/>
                                      </p:stCondLst>
                                      <p:childTnLst>
                                        <p:animScale>
                                          <p:cBhvr>
                                            <p:cTn id="274" dur="150" fill="hold"/>
                                            <p:tgtEl>
                                              <p:spTgt spid="59"/>
                                            </p:tgtEl>
                                          </p:cBhvr>
                                          <p:by x="110000" y="110000"/>
                                        </p:animScale>
                                      </p:childTnLst>
                                    </p:cTn>
                                  </p:par>
                                  <p:par>
                                    <p:cTn id="275" presetID="53" presetClass="entr" presetSubtype="16" fill="hold" grpId="0" nodeType="withEffect">
                                      <p:stCondLst>
                                        <p:cond delay="2000"/>
                                      </p:stCondLst>
                                      <p:childTnLst>
                                        <p:set>
                                          <p:cBhvr>
                                            <p:cTn id="276" dur="1" fill="hold">
                                              <p:stCondLst>
                                                <p:cond delay="0"/>
                                              </p:stCondLst>
                                            </p:cTn>
                                            <p:tgtEl>
                                              <p:spTgt spid="60"/>
                                            </p:tgtEl>
                                            <p:attrNameLst>
                                              <p:attrName>style.visibility</p:attrName>
                                            </p:attrNameLst>
                                          </p:cBhvr>
                                          <p:to>
                                            <p:strVal val="visible"/>
                                          </p:to>
                                        </p:set>
                                        <p:anim calcmode="lin" valueType="num">
                                          <p:cBhvr>
                                            <p:cTn id="277" dur="300" fill="hold"/>
                                            <p:tgtEl>
                                              <p:spTgt spid="60"/>
                                            </p:tgtEl>
                                            <p:attrNameLst>
                                              <p:attrName>ppt_w</p:attrName>
                                            </p:attrNameLst>
                                          </p:cBhvr>
                                          <p:tavLst>
                                            <p:tav tm="0">
                                              <p:val>
                                                <p:fltVal val="0"/>
                                              </p:val>
                                            </p:tav>
                                            <p:tav tm="100000">
                                              <p:val>
                                                <p:strVal val="#ppt_w"/>
                                              </p:val>
                                            </p:tav>
                                          </p:tavLst>
                                        </p:anim>
                                        <p:anim calcmode="lin" valueType="num">
                                          <p:cBhvr>
                                            <p:cTn id="278" dur="300" fill="hold"/>
                                            <p:tgtEl>
                                              <p:spTgt spid="60"/>
                                            </p:tgtEl>
                                            <p:attrNameLst>
                                              <p:attrName>ppt_h</p:attrName>
                                            </p:attrNameLst>
                                          </p:cBhvr>
                                          <p:tavLst>
                                            <p:tav tm="0">
                                              <p:val>
                                                <p:fltVal val="0"/>
                                              </p:val>
                                            </p:tav>
                                            <p:tav tm="100000">
                                              <p:val>
                                                <p:strVal val="#ppt_h"/>
                                              </p:val>
                                            </p:tav>
                                          </p:tavLst>
                                        </p:anim>
                                        <p:animEffect transition="in" filter="fade">
                                          <p:cBhvr>
                                            <p:cTn id="279" dur="300"/>
                                            <p:tgtEl>
                                              <p:spTgt spid="60"/>
                                            </p:tgtEl>
                                          </p:cBhvr>
                                        </p:animEffect>
                                      </p:childTnLst>
                                    </p:cTn>
                                  </p:par>
                                  <p:par>
                                    <p:cTn id="280" presetID="6" presetClass="emph" presetSubtype="0" autoRev="1" fill="hold" grpId="1" nodeType="withEffect">
                                      <p:stCondLst>
                                        <p:cond delay="2300"/>
                                      </p:stCondLst>
                                      <p:childTnLst>
                                        <p:animScale>
                                          <p:cBhvr>
                                            <p:cTn id="281" dur="150" fill="hold"/>
                                            <p:tgtEl>
                                              <p:spTgt spid="6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animBg="1"/>
          <p:bldP spid="36" grpId="1" animBg="1"/>
          <p:bldP spid="40" grpId="0"/>
          <p:bldP spid="40" grpId="1"/>
          <p:bldP spid="41" grpId="0"/>
          <p:bldP spid="42" grpId="0" animBg="1"/>
          <p:bldP spid="42" grpId="1" animBg="1"/>
          <p:bldP spid="43" grpId="0"/>
          <p:bldP spid="43" grpId="1"/>
          <p:bldP spid="49" grpId="0" animBg="1"/>
          <p:bldP spid="49" grpId="1" animBg="1"/>
          <p:bldP spid="50" grpId="0"/>
          <p:bldP spid="50" grpId="1"/>
          <p:bldP spid="52" grpId="0" animBg="1"/>
          <p:bldP spid="52" grpId="1" animBg="1"/>
          <p:bldP spid="53" grpId="0" animBg="1"/>
          <p:bldP spid="53" grpId="1" animBg="1"/>
          <p:bldP spid="57" grpId="0" animBg="1"/>
          <p:bldP spid="57" grpId="1" animBg="1"/>
          <p:bldP spid="58" grpId="0"/>
          <p:bldP spid="58" grpId="1"/>
          <p:bldP spid="59" grpId="0"/>
          <p:bldP spid="59" grpId="1"/>
          <p:bldP spid="60" grpId="0"/>
          <p:bldP spid="60" grpId="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8639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界面设计原则</a:t>
            </a:r>
            <a:r>
              <a:rPr lang="en-US" altLang="zh-CN" sz="1600" b="1" baseline="30000" dirty="0">
                <a:solidFill>
                  <a:srgbClr val="EA5514"/>
                </a:solidFill>
                <a:latin typeface="微软雅黑" pitchFamily="34" charset="-122"/>
                <a:ea typeface="微软雅黑" pitchFamily="34" charset="-122"/>
                <a:cs typeface="宋体" pitchFamily="2" charset="-122"/>
              </a:rPr>
              <a:t>[2]</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8" name="文本框 7">
            <a:extLst>
              <a:ext uri="{FF2B5EF4-FFF2-40B4-BE49-F238E27FC236}">
                <a16:creationId xmlns:a16="http://schemas.microsoft.com/office/drawing/2014/main" id="{4348A78B-DDCF-4CE1-AF6A-D80FAB085392}"/>
              </a:ext>
            </a:extLst>
          </p:cNvPr>
          <p:cNvSpPr txBox="1"/>
          <p:nvPr/>
        </p:nvSpPr>
        <p:spPr>
          <a:xfrm>
            <a:off x="2051720" y="914772"/>
            <a:ext cx="4625578" cy="460382"/>
          </a:xfrm>
          <a:prstGeom prst="rect">
            <a:avLst/>
          </a:prstGeom>
          <a:noFill/>
        </p:spPr>
        <p:txBody>
          <a:bodyPr wrap="square">
            <a:spAutoFit/>
          </a:bodyPr>
          <a:lstStyle/>
          <a:p>
            <a:pPr algn="ctr">
              <a:lnSpc>
                <a:spcPct val="150000"/>
              </a:lnSpc>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直观操作是最好的</a:t>
            </a:r>
            <a:endParaRPr lang="zh-CN" altLang="en-US" dirty="0">
              <a:latin typeface="微软雅黑" panose="020B0503020204020204" pitchFamily="34" charset="-122"/>
              <a:ea typeface="微软雅黑" panose="020B0503020204020204" pitchFamily="34" charset="-122"/>
            </a:endParaRPr>
          </a:p>
        </p:txBody>
      </p:sp>
      <p:pic>
        <p:nvPicPr>
          <p:cNvPr id="7172" name="Picture 4" descr="我們之前說錯了嗎？Coding 竟不是新世代必備能力| FLiPER - 生活藝文誌">
            <a:extLst>
              <a:ext uri="{FF2B5EF4-FFF2-40B4-BE49-F238E27FC236}">
                <a16:creationId xmlns:a16="http://schemas.microsoft.com/office/drawing/2014/main" id="{D28218D6-59F0-47DB-8357-AFB13E013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868" y="1418828"/>
            <a:ext cx="6948264" cy="345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921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8639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界面设计原则</a:t>
            </a:r>
            <a:r>
              <a:rPr lang="en-US" altLang="zh-CN" sz="1600" b="1" baseline="30000" dirty="0">
                <a:solidFill>
                  <a:srgbClr val="EA5514"/>
                </a:solidFill>
                <a:latin typeface="微软雅黑" pitchFamily="34" charset="-122"/>
                <a:ea typeface="微软雅黑" pitchFamily="34" charset="-122"/>
                <a:cs typeface="宋体" pitchFamily="2" charset="-122"/>
              </a:rPr>
              <a:t>[2]</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8" name="文本框 7">
            <a:extLst>
              <a:ext uri="{FF2B5EF4-FFF2-40B4-BE49-F238E27FC236}">
                <a16:creationId xmlns:a16="http://schemas.microsoft.com/office/drawing/2014/main" id="{BE15D138-7170-4548-A54D-91BC2FDC5B00}"/>
              </a:ext>
            </a:extLst>
          </p:cNvPr>
          <p:cNvSpPr txBox="1"/>
          <p:nvPr/>
        </p:nvSpPr>
        <p:spPr>
          <a:xfrm>
            <a:off x="2133091" y="524287"/>
            <a:ext cx="4625578" cy="460382"/>
          </a:xfrm>
          <a:prstGeom prst="rect">
            <a:avLst/>
          </a:prstGeom>
          <a:noFill/>
        </p:spPr>
        <p:txBody>
          <a:bodyPr wrap="square">
            <a:spAutoFit/>
          </a:bodyPr>
          <a:lstStyle/>
          <a:p>
            <a:pPr algn="ctr">
              <a:lnSpc>
                <a:spcPct val="150000"/>
              </a:lnSpc>
            </a:pP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概览显示</a:t>
            </a:r>
            <a:endParaRPr lang="zh-CN" altLang="en-US"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43A88A2-D701-4007-8288-524677F9E3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672" y="894076"/>
            <a:ext cx="1908000" cy="4129392"/>
          </a:xfrm>
          <a:prstGeom prst="rect">
            <a:avLst/>
          </a:prstGeom>
        </p:spPr>
      </p:pic>
      <p:pic>
        <p:nvPicPr>
          <p:cNvPr id="5" name="图片 4">
            <a:extLst>
              <a:ext uri="{FF2B5EF4-FFF2-40B4-BE49-F238E27FC236}">
                <a16:creationId xmlns:a16="http://schemas.microsoft.com/office/drawing/2014/main" id="{970713B3-AD36-4015-8C0B-583097A847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894075"/>
            <a:ext cx="1908001" cy="4129395"/>
          </a:xfrm>
          <a:prstGeom prst="rect">
            <a:avLst/>
          </a:prstGeom>
        </p:spPr>
      </p:pic>
    </p:spTree>
    <p:extLst>
      <p:ext uri="{BB962C8B-B14F-4D97-AF65-F5344CB8AC3E}">
        <p14:creationId xmlns:p14="http://schemas.microsoft.com/office/powerpoint/2010/main" val="2451809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8639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界面设计原则</a:t>
            </a:r>
            <a:r>
              <a:rPr lang="en-US" altLang="zh-CN" sz="1600" b="1" baseline="30000" dirty="0">
                <a:solidFill>
                  <a:srgbClr val="EA5514"/>
                </a:solidFill>
                <a:latin typeface="微软雅黑" pitchFamily="34" charset="-122"/>
                <a:ea typeface="微软雅黑" pitchFamily="34" charset="-122"/>
                <a:cs typeface="宋体" pitchFamily="2" charset="-122"/>
              </a:rPr>
              <a:t>[2]</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8" name="文本框 7">
            <a:extLst>
              <a:ext uri="{FF2B5EF4-FFF2-40B4-BE49-F238E27FC236}">
                <a16:creationId xmlns:a16="http://schemas.microsoft.com/office/drawing/2014/main" id="{D487B621-FD73-43C3-9EA3-9484C5EFCCDA}"/>
              </a:ext>
            </a:extLst>
          </p:cNvPr>
          <p:cNvSpPr txBox="1"/>
          <p:nvPr/>
        </p:nvSpPr>
        <p:spPr>
          <a:xfrm>
            <a:off x="2123728" y="556425"/>
            <a:ext cx="4625578" cy="460382"/>
          </a:xfrm>
          <a:prstGeom prst="rect">
            <a:avLst/>
          </a:prstGeom>
          <a:noFill/>
        </p:spPr>
        <p:txBody>
          <a:bodyPr wrap="square">
            <a:spAutoFit/>
          </a:bodyPr>
          <a:lstStyle/>
          <a:p>
            <a:pPr algn="ctr">
              <a:lnSpc>
                <a:spcPct val="150000"/>
              </a:lnSpc>
            </a:pP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内置帮助</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D4732377-DC82-4F1B-96DB-683ADC1E6020}"/>
              </a:ext>
            </a:extLst>
          </p:cNvPr>
          <p:cNvPicPr>
            <a:picLocks noChangeAspect="1"/>
          </p:cNvPicPr>
          <p:nvPr/>
        </p:nvPicPr>
        <p:blipFill rotWithShape="1">
          <a:blip r:embed="rId3"/>
          <a:srcRect t="6371" b="40871"/>
          <a:stretch/>
        </p:blipFill>
        <p:spPr>
          <a:xfrm>
            <a:off x="2636317" y="1016807"/>
            <a:ext cx="3600400" cy="3953772"/>
          </a:xfrm>
          <a:prstGeom prst="rect">
            <a:avLst/>
          </a:prstGeom>
          <a:ln>
            <a:solidFill>
              <a:schemeClr val="dk1"/>
            </a:solidFill>
          </a:ln>
        </p:spPr>
      </p:pic>
    </p:spTree>
    <p:extLst>
      <p:ext uri="{BB962C8B-B14F-4D97-AF65-F5344CB8AC3E}">
        <p14:creationId xmlns:p14="http://schemas.microsoft.com/office/powerpoint/2010/main" val="1389812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8639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界面设计原则</a:t>
            </a:r>
            <a:r>
              <a:rPr lang="en-US" altLang="zh-CN" sz="1600" b="1" baseline="30000" dirty="0">
                <a:solidFill>
                  <a:srgbClr val="EA5514"/>
                </a:solidFill>
                <a:latin typeface="微软雅黑" pitchFamily="34" charset="-122"/>
                <a:ea typeface="微软雅黑" pitchFamily="34" charset="-122"/>
                <a:cs typeface="宋体" pitchFamily="2" charset="-122"/>
              </a:rPr>
              <a:t>[2]</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8" name="文本框 7">
            <a:extLst>
              <a:ext uri="{FF2B5EF4-FFF2-40B4-BE49-F238E27FC236}">
                <a16:creationId xmlns:a16="http://schemas.microsoft.com/office/drawing/2014/main" id="{3C9487BC-8AFB-43AB-BC3D-A6E601D8934F}"/>
              </a:ext>
            </a:extLst>
          </p:cNvPr>
          <p:cNvSpPr txBox="1"/>
          <p:nvPr/>
        </p:nvSpPr>
        <p:spPr>
          <a:xfrm>
            <a:off x="122606" y="1274812"/>
            <a:ext cx="4625578" cy="460382"/>
          </a:xfrm>
          <a:prstGeom prst="rect">
            <a:avLst/>
          </a:prstGeom>
          <a:noFill/>
        </p:spPr>
        <p:txBody>
          <a:bodyPr wrap="square">
            <a:spAutoFit/>
          </a:bodyPr>
          <a:lstStyle/>
          <a:p>
            <a:pPr algn="ctr">
              <a:lnSpc>
                <a:spcPct val="150000"/>
              </a:lnSpc>
            </a:pPr>
            <a:r>
              <a:rPr lang="en-US" altLang="zh-CN"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巧妙的布局减轻用户认知负担</a:t>
            </a:r>
            <a:endParaRPr lang="zh-CN" altLang="en-US"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B80BD0D-7FF0-4259-8497-C8D9292A9463}"/>
              </a:ext>
            </a:extLst>
          </p:cNvPr>
          <p:cNvPicPr>
            <a:picLocks noChangeAspect="1"/>
          </p:cNvPicPr>
          <p:nvPr/>
        </p:nvPicPr>
        <p:blipFill>
          <a:blip r:embed="rId3"/>
          <a:stretch>
            <a:fillRect/>
          </a:stretch>
        </p:blipFill>
        <p:spPr>
          <a:xfrm>
            <a:off x="5436096" y="645535"/>
            <a:ext cx="2857356" cy="4190789"/>
          </a:xfrm>
          <a:prstGeom prst="rect">
            <a:avLst/>
          </a:prstGeom>
        </p:spPr>
      </p:pic>
    </p:spTree>
    <p:extLst>
      <p:ext uri="{BB962C8B-B14F-4D97-AF65-F5344CB8AC3E}">
        <p14:creationId xmlns:p14="http://schemas.microsoft.com/office/powerpoint/2010/main" val="3468095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28639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界面设计原则</a:t>
            </a:r>
            <a:r>
              <a:rPr lang="en-US" altLang="zh-CN" sz="1600" b="1" baseline="30000" dirty="0">
                <a:solidFill>
                  <a:srgbClr val="EA5514"/>
                </a:solidFill>
                <a:latin typeface="微软雅黑" pitchFamily="34" charset="-122"/>
                <a:ea typeface="微软雅黑" pitchFamily="34" charset="-122"/>
                <a:cs typeface="宋体" pitchFamily="2" charset="-122"/>
              </a:rPr>
              <a:t>[2]</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8" name="文本框 7">
            <a:extLst>
              <a:ext uri="{FF2B5EF4-FFF2-40B4-BE49-F238E27FC236}">
                <a16:creationId xmlns:a16="http://schemas.microsoft.com/office/drawing/2014/main" id="{2C330046-AB34-4483-AC16-03A05CE1D199}"/>
              </a:ext>
            </a:extLst>
          </p:cNvPr>
          <p:cNvSpPr txBox="1"/>
          <p:nvPr/>
        </p:nvSpPr>
        <p:spPr>
          <a:xfrm>
            <a:off x="2195736" y="675061"/>
            <a:ext cx="4625578" cy="460382"/>
          </a:xfrm>
          <a:prstGeom prst="rect">
            <a:avLst/>
          </a:prstGeom>
          <a:noFill/>
        </p:spPr>
        <p:txBody>
          <a:bodyPr wrap="square">
            <a:spAutoFit/>
          </a:bodyPr>
          <a:lstStyle/>
          <a:p>
            <a:pPr algn="ctr">
              <a:lnSpc>
                <a:spcPct val="150000"/>
              </a:lnSpc>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重点不要总是用颜色来强调</a:t>
            </a:r>
            <a:endParaRPr lang="zh-CN" altLang="en-US"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1E50408-C46D-4EFD-9937-2D58DF1139B6}"/>
              </a:ext>
            </a:extLst>
          </p:cNvPr>
          <p:cNvSpPr txBox="1"/>
          <p:nvPr/>
        </p:nvSpPr>
        <p:spPr>
          <a:xfrm>
            <a:off x="1793951" y="2247790"/>
            <a:ext cx="1107996" cy="646331"/>
          </a:xfrm>
          <a:prstGeom prst="rect">
            <a:avLst/>
          </a:prstGeom>
          <a:noFill/>
        </p:spPr>
        <p:txBody>
          <a:bodyPr wrap="none" rtlCol="0">
            <a:spAutoFit/>
          </a:bodyPr>
          <a:lstStyle/>
          <a:p>
            <a:r>
              <a:rPr lang="zh-CN" altLang="en-US" sz="3600" b="1" dirty="0">
                <a:solidFill>
                  <a:srgbClr val="FF0000"/>
                </a:solidFill>
                <a:latin typeface="微软雅黑" panose="020B0503020204020204" pitchFamily="34" charset="-122"/>
                <a:ea typeface="微软雅黑" panose="020B0503020204020204" pitchFamily="34" charset="-122"/>
              </a:rPr>
              <a:t>爱情</a:t>
            </a:r>
          </a:p>
        </p:txBody>
      </p:sp>
      <p:pic>
        <p:nvPicPr>
          <p:cNvPr id="10" name="Picture 2" descr="https://timgsa.baidu.com/timg?image&amp;quality=80&amp;size=b9999_10000&amp;sec=1541517851996&amp;di=d8aaa7c287f1eaabb5b474d43984e947&amp;imgtype=0&amp;src=http%3A%2F%2Fimgsrc.baidu.com%2Fimage%2Fc0%253Dshijue1%252C0%252C0%252C294%252C40%2Fsign%3D4bae292d8d44ebf8797c6c7cb190bd5f%2F1b4c510fd9f9d72a40970033de2a2834349bbb28.jpg">
            <a:extLst>
              <a:ext uri="{FF2B5EF4-FFF2-40B4-BE49-F238E27FC236}">
                <a16:creationId xmlns:a16="http://schemas.microsoft.com/office/drawing/2014/main" id="{DA9DA70F-FB3A-41A7-9869-F4C2FF07F27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6806" t="13629" r="17528" b="5482"/>
          <a:stretch/>
        </p:blipFill>
        <p:spPr bwMode="auto">
          <a:xfrm>
            <a:off x="3875992" y="1490836"/>
            <a:ext cx="4732126" cy="327886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4C1C4412-1858-4B45-8B15-A80912B9CAEF}"/>
              </a:ext>
            </a:extLst>
          </p:cNvPr>
          <p:cNvSpPr txBox="1"/>
          <p:nvPr/>
        </p:nvSpPr>
        <p:spPr>
          <a:xfrm>
            <a:off x="4788024" y="2247789"/>
            <a:ext cx="1107996" cy="646331"/>
          </a:xfrm>
          <a:prstGeom prst="rect">
            <a:avLst/>
          </a:prstGeom>
          <a:noFill/>
        </p:spPr>
        <p:txBody>
          <a:bodyPr wrap="non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爱情</a:t>
            </a:r>
          </a:p>
        </p:txBody>
      </p:sp>
    </p:spTree>
    <p:extLst>
      <p:ext uri="{BB962C8B-B14F-4D97-AF65-F5344CB8AC3E}">
        <p14:creationId xmlns:p14="http://schemas.microsoft.com/office/powerpoint/2010/main" val="2448885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02</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18558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界面原型的应用原则</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1" name="文本框 10">
            <a:extLst>
              <a:ext uri="{FF2B5EF4-FFF2-40B4-BE49-F238E27FC236}">
                <a16:creationId xmlns:a16="http://schemas.microsoft.com/office/drawing/2014/main" id="{EA9A7BF7-161D-4E7F-B4BA-CF430744A922}"/>
              </a:ext>
            </a:extLst>
          </p:cNvPr>
          <p:cNvSpPr txBox="1"/>
          <p:nvPr/>
        </p:nvSpPr>
        <p:spPr>
          <a:xfrm>
            <a:off x="2232060" y="1577923"/>
            <a:ext cx="5294300" cy="458908"/>
          </a:xfrm>
          <a:prstGeom prst="rect">
            <a:avLst/>
          </a:prstGeom>
          <a:noFill/>
        </p:spPr>
        <p:txBody>
          <a:bodyPr wrap="square">
            <a:spAutoFit/>
          </a:bodyPr>
          <a:lstStyle/>
          <a:p>
            <a:pPr>
              <a:lnSpc>
                <a:spcPct val="150000"/>
              </a:lnSpc>
              <a:buFont typeface="Arial" panose="020B0604020202020204" pitchFamily="34" charset="0"/>
              <a:buChar char="•"/>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Q1:</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低保真模型有哪些特点？</a:t>
            </a:r>
            <a:endParaRPr lang="en-US" altLang="zh-CN" b="1" i="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C2B0271-72BE-4482-8283-108B7054F85F}"/>
              </a:ext>
            </a:extLst>
          </p:cNvPr>
          <p:cNvSpPr txBox="1"/>
          <p:nvPr/>
        </p:nvSpPr>
        <p:spPr>
          <a:xfrm>
            <a:off x="2337860" y="2079610"/>
            <a:ext cx="5844356" cy="1289905"/>
          </a:xfrm>
          <a:prstGeom prst="rect">
            <a:avLst/>
          </a:prstGeom>
          <a:noFill/>
        </p:spPr>
        <p:txBody>
          <a:bodyPr wrap="square">
            <a:spAutoFit/>
          </a:bodyPr>
          <a:lstStyle/>
          <a:p>
            <a:pPr fontAlgn="t"/>
            <a:r>
              <a:rPr lang="zh-CN" altLang="en-US" b="1" dirty="0">
                <a:solidFill>
                  <a:srgbClr val="EA5514"/>
                </a:solidFill>
                <a:latin typeface="微软雅黑" panose="020B0503020204020204" pitchFamily="34" charset="-122"/>
                <a:ea typeface="微软雅黑" panose="020B0503020204020204" pitchFamily="34" charset="-122"/>
              </a:rPr>
              <a:t>（</a:t>
            </a:r>
            <a:r>
              <a:rPr lang="en-US" altLang="zh-CN" b="1" dirty="0">
                <a:solidFill>
                  <a:srgbClr val="EA5514"/>
                </a:solidFill>
                <a:latin typeface="微软雅黑" panose="020B0503020204020204" pitchFamily="34" charset="-122"/>
                <a:ea typeface="微软雅黑" panose="020B0503020204020204" pitchFamily="34" charset="-122"/>
              </a:rPr>
              <a:t>1</a:t>
            </a:r>
            <a:r>
              <a:rPr lang="zh-CN" altLang="en-US" b="1" dirty="0">
                <a:solidFill>
                  <a:srgbClr val="EA5514"/>
                </a:solidFill>
                <a:latin typeface="微软雅黑" panose="020B0503020204020204" pitchFamily="34" charset="-122"/>
                <a:ea typeface="微软雅黑" panose="020B0503020204020204" pitchFamily="34" charset="-122"/>
              </a:rPr>
              <a:t>）</a:t>
            </a:r>
            <a:r>
              <a:rPr lang="zh-CN" altLang="zh-CN" b="1" dirty="0">
                <a:solidFill>
                  <a:srgbClr val="EA5514"/>
                </a:solidFill>
                <a:latin typeface="微软雅黑" panose="020B0503020204020204" pitchFamily="34" charset="-122"/>
                <a:ea typeface="微软雅黑" panose="020B0503020204020204" pitchFamily="34" charset="-122"/>
              </a:rPr>
              <a:t>耗费一定的时间</a:t>
            </a:r>
          </a:p>
          <a:p>
            <a:pPr fontAlgn="t"/>
            <a:r>
              <a:rPr lang="zh-CN" altLang="en-US" b="1" dirty="0">
                <a:solidFill>
                  <a:srgbClr val="EA5514"/>
                </a:solidFill>
                <a:latin typeface="微软雅黑" panose="020B0503020204020204" pitchFamily="34" charset="-122"/>
                <a:ea typeface="微软雅黑" panose="020B0503020204020204" pitchFamily="34" charset="-122"/>
              </a:rPr>
              <a:t>（</a:t>
            </a:r>
            <a:r>
              <a:rPr lang="en-US" altLang="zh-CN" b="1" dirty="0">
                <a:solidFill>
                  <a:srgbClr val="EA5514"/>
                </a:solidFill>
                <a:latin typeface="微软雅黑" panose="020B0503020204020204" pitchFamily="34" charset="-122"/>
                <a:ea typeface="微软雅黑" panose="020B0503020204020204" pitchFamily="34" charset="-122"/>
              </a:rPr>
              <a:t>2</a:t>
            </a:r>
            <a:r>
              <a:rPr lang="zh-CN" altLang="en-US" b="1" dirty="0">
                <a:solidFill>
                  <a:srgbClr val="EA5514"/>
                </a:solidFill>
                <a:latin typeface="微软雅黑" panose="020B0503020204020204" pitchFamily="34" charset="-122"/>
                <a:ea typeface="微软雅黑" panose="020B0503020204020204" pitchFamily="34" charset="-122"/>
              </a:rPr>
              <a:t>）</a:t>
            </a:r>
            <a:r>
              <a:rPr lang="zh-CN" altLang="zh-CN" b="1" dirty="0">
                <a:solidFill>
                  <a:srgbClr val="EA5514"/>
                </a:solidFill>
                <a:latin typeface="微软雅黑" panose="020B0503020204020204" pitchFamily="34" charset="-122"/>
                <a:ea typeface="微软雅黑" panose="020B0503020204020204" pitchFamily="34" charset="-122"/>
              </a:rPr>
              <a:t>需求表达清晰、完整</a:t>
            </a:r>
          </a:p>
          <a:p>
            <a:pPr fontAlgn="t"/>
            <a:r>
              <a:rPr lang="zh-CN" altLang="en-US" b="1" dirty="0">
                <a:solidFill>
                  <a:srgbClr val="EA5514"/>
                </a:solidFill>
                <a:latin typeface="微软雅黑" panose="020B0503020204020204" pitchFamily="34" charset="-122"/>
                <a:ea typeface="微软雅黑" panose="020B0503020204020204" pitchFamily="34" charset="-122"/>
              </a:rPr>
              <a:t>（</a:t>
            </a:r>
            <a:r>
              <a:rPr lang="en-US" altLang="zh-CN" b="1" dirty="0">
                <a:solidFill>
                  <a:srgbClr val="EA5514"/>
                </a:solidFill>
                <a:latin typeface="微软雅黑" panose="020B0503020204020204" pitchFamily="34" charset="-122"/>
                <a:ea typeface="微软雅黑" panose="020B0503020204020204" pitchFamily="34" charset="-122"/>
              </a:rPr>
              <a:t>3</a:t>
            </a:r>
            <a:r>
              <a:rPr lang="zh-CN" altLang="en-US" b="1" dirty="0">
                <a:solidFill>
                  <a:srgbClr val="EA5514"/>
                </a:solidFill>
                <a:latin typeface="微软雅黑" panose="020B0503020204020204" pitchFamily="34" charset="-122"/>
                <a:ea typeface="微软雅黑" panose="020B0503020204020204" pitchFamily="34" charset="-122"/>
              </a:rPr>
              <a:t>）</a:t>
            </a:r>
            <a:r>
              <a:rPr lang="zh-CN" altLang="zh-CN" b="1" dirty="0">
                <a:solidFill>
                  <a:srgbClr val="EA5514"/>
                </a:solidFill>
                <a:latin typeface="微软雅黑" panose="020B0503020204020204" pitchFamily="34" charset="-122"/>
                <a:ea typeface="微软雅黑" panose="020B0503020204020204" pitchFamily="34" charset="-122"/>
              </a:rPr>
              <a:t>完成度介于纸面原型和高保真模型之间</a:t>
            </a:r>
          </a:p>
          <a:p>
            <a:pPr>
              <a:lnSpc>
                <a:spcPct val="150000"/>
              </a:lnSpc>
            </a:pPr>
            <a:endParaRPr lang="zh-CN" altLang="en-US" b="1" dirty="0">
              <a:solidFill>
                <a:srgbClr val="EA551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36BA1E86-9028-49CF-B613-5422D74EC476}"/>
              </a:ext>
            </a:extLst>
          </p:cNvPr>
          <p:cNvSpPr txBox="1"/>
          <p:nvPr/>
        </p:nvSpPr>
        <p:spPr>
          <a:xfrm>
            <a:off x="4106010" y="750056"/>
            <a:ext cx="1152128" cy="461665"/>
          </a:xfrm>
          <a:prstGeom prst="rect">
            <a:avLst/>
          </a:prstGeom>
          <a:noFill/>
        </p:spPr>
        <p:txBody>
          <a:bodyPr wrap="square">
            <a:spAutoFit/>
          </a:bodyPr>
          <a:lstStyle/>
          <a:p>
            <a:pPr algn="dist"/>
            <a:r>
              <a:rPr lang="en-US" altLang="zh-CN" sz="2400" b="1" dirty="0">
                <a:solidFill>
                  <a:srgbClr val="EA5514"/>
                </a:solidFill>
                <a:latin typeface="微软雅黑" panose="020B0503020204020204" pitchFamily="34" charset="-122"/>
                <a:ea typeface="微软雅黑" panose="020B0503020204020204" pitchFamily="34" charset="-122"/>
              </a:rPr>
              <a:t>Q&amp;A</a:t>
            </a:r>
            <a:endParaRPr lang="zh-CN" altLang="en-US" sz="2400" b="1" i="0" dirty="0">
              <a:solidFill>
                <a:srgbClr val="EA5514"/>
              </a:solidFill>
              <a:effectLst/>
              <a:latin typeface="微软雅黑" panose="020B0503020204020204" pitchFamily="34" charset="-122"/>
              <a:ea typeface="微软雅黑" panose="020B0503020204020204" pitchFamily="34" charset="-122"/>
            </a:endParaRPr>
          </a:p>
        </p:txBody>
      </p:sp>
      <p:grpSp>
        <p:nvGrpSpPr>
          <p:cNvPr id="17" name="Group 21">
            <a:extLst>
              <a:ext uri="{FF2B5EF4-FFF2-40B4-BE49-F238E27FC236}">
                <a16:creationId xmlns:a16="http://schemas.microsoft.com/office/drawing/2014/main" id="{F3C4E348-24D9-47FD-B37F-519315465BF9}"/>
              </a:ext>
            </a:extLst>
          </p:cNvPr>
          <p:cNvGrpSpPr/>
          <p:nvPr/>
        </p:nvGrpSpPr>
        <p:grpSpPr bwMode="auto">
          <a:xfrm>
            <a:off x="565482" y="1801747"/>
            <a:ext cx="1196975" cy="1746250"/>
            <a:chOff x="0" y="0"/>
            <a:chExt cx="1335" cy="1947"/>
          </a:xfrm>
          <a:solidFill>
            <a:srgbClr val="EA5514"/>
          </a:solidFill>
        </p:grpSpPr>
        <p:sp>
          <p:nvSpPr>
            <p:cNvPr id="18" name="Freeform 22">
              <a:extLst>
                <a:ext uri="{FF2B5EF4-FFF2-40B4-BE49-F238E27FC236}">
                  <a16:creationId xmlns:a16="http://schemas.microsoft.com/office/drawing/2014/main" id="{B233E135-50A3-468C-9852-1E76A5A5A0CB}"/>
                </a:ext>
              </a:extLst>
            </p:cNvPr>
            <p:cNvSpPr>
              <a:spLocks noEditPoints="1"/>
            </p:cNvSpPr>
            <p:nvPr/>
          </p:nvSpPr>
          <p:spPr bwMode="auto">
            <a:xfrm>
              <a:off x="0" y="0"/>
              <a:ext cx="1335" cy="1609"/>
            </a:xfrm>
            <a:custGeom>
              <a:avLst/>
              <a:gdLst>
                <a:gd name="T0" fmla="*/ 282 w 565"/>
                <a:gd name="T1" fmla="*/ 0 h 681"/>
                <a:gd name="T2" fmla="*/ 0 w 565"/>
                <a:gd name="T3" fmla="*/ 283 h 681"/>
                <a:gd name="T4" fmla="*/ 72 w 565"/>
                <a:gd name="T5" fmla="*/ 472 h 681"/>
                <a:gd name="T6" fmla="*/ 72 w 565"/>
                <a:gd name="T7" fmla="*/ 472 h 681"/>
                <a:gd name="T8" fmla="*/ 73 w 565"/>
                <a:gd name="T9" fmla="*/ 473 h 681"/>
                <a:gd name="T10" fmla="*/ 85 w 565"/>
                <a:gd name="T11" fmla="*/ 486 h 681"/>
                <a:gd name="T12" fmla="*/ 151 w 565"/>
                <a:gd name="T13" fmla="*/ 568 h 681"/>
                <a:gd name="T14" fmla="*/ 232 w 565"/>
                <a:gd name="T15" fmla="*/ 681 h 681"/>
                <a:gd name="T16" fmla="*/ 275 w 565"/>
                <a:gd name="T17" fmla="*/ 681 h 681"/>
                <a:gd name="T18" fmla="*/ 289 w 565"/>
                <a:gd name="T19" fmla="*/ 681 h 681"/>
                <a:gd name="T20" fmla="*/ 332 w 565"/>
                <a:gd name="T21" fmla="*/ 681 h 681"/>
                <a:gd name="T22" fmla="*/ 414 w 565"/>
                <a:gd name="T23" fmla="*/ 568 h 681"/>
                <a:gd name="T24" fmla="*/ 477 w 565"/>
                <a:gd name="T25" fmla="*/ 488 h 681"/>
                <a:gd name="T26" fmla="*/ 565 w 565"/>
                <a:gd name="T27" fmla="*/ 283 h 681"/>
                <a:gd name="T28" fmla="*/ 282 w 565"/>
                <a:gd name="T29" fmla="*/ 0 h 681"/>
                <a:gd name="T30" fmla="*/ 388 w 565"/>
                <a:gd name="T31" fmla="*/ 410 h 681"/>
                <a:gd name="T32" fmla="*/ 354 w 565"/>
                <a:gd name="T33" fmla="*/ 455 h 681"/>
                <a:gd name="T34" fmla="*/ 309 w 565"/>
                <a:gd name="T35" fmla="*/ 520 h 681"/>
                <a:gd name="T36" fmla="*/ 286 w 565"/>
                <a:gd name="T37" fmla="*/ 520 h 681"/>
                <a:gd name="T38" fmla="*/ 279 w 565"/>
                <a:gd name="T39" fmla="*/ 520 h 681"/>
                <a:gd name="T40" fmla="*/ 255 w 565"/>
                <a:gd name="T41" fmla="*/ 520 h 681"/>
                <a:gd name="T42" fmla="*/ 211 w 565"/>
                <a:gd name="T43" fmla="*/ 455 h 681"/>
                <a:gd name="T44" fmla="*/ 176 w 565"/>
                <a:gd name="T45" fmla="*/ 408 h 681"/>
                <a:gd name="T46" fmla="*/ 169 w 565"/>
                <a:gd name="T47" fmla="*/ 401 h 681"/>
                <a:gd name="T48" fmla="*/ 168 w 565"/>
                <a:gd name="T49" fmla="*/ 400 h 681"/>
                <a:gd name="T50" fmla="*/ 168 w 565"/>
                <a:gd name="T51" fmla="*/ 400 h 681"/>
                <a:gd name="T52" fmla="*/ 129 w 565"/>
                <a:gd name="T53" fmla="*/ 292 h 681"/>
                <a:gd name="T54" fmla="*/ 282 w 565"/>
                <a:gd name="T55" fmla="*/ 129 h 681"/>
                <a:gd name="T56" fmla="*/ 436 w 565"/>
                <a:gd name="T57" fmla="*/ 292 h 681"/>
                <a:gd name="T58" fmla="*/ 388 w 565"/>
                <a:gd name="T59" fmla="*/ 41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5" h="681">
                  <a:moveTo>
                    <a:pt x="282" y="0"/>
                  </a:moveTo>
                  <a:cubicBezTo>
                    <a:pt x="126" y="0"/>
                    <a:pt x="0" y="127"/>
                    <a:pt x="0" y="283"/>
                  </a:cubicBezTo>
                  <a:cubicBezTo>
                    <a:pt x="0" y="356"/>
                    <a:pt x="27" y="422"/>
                    <a:pt x="72" y="472"/>
                  </a:cubicBezTo>
                  <a:cubicBezTo>
                    <a:pt x="72" y="472"/>
                    <a:pt x="72" y="472"/>
                    <a:pt x="72" y="472"/>
                  </a:cubicBezTo>
                  <a:cubicBezTo>
                    <a:pt x="72" y="472"/>
                    <a:pt x="72" y="473"/>
                    <a:pt x="73" y="473"/>
                  </a:cubicBezTo>
                  <a:cubicBezTo>
                    <a:pt x="77" y="478"/>
                    <a:pt x="81" y="482"/>
                    <a:pt x="85" y="486"/>
                  </a:cubicBezTo>
                  <a:cubicBezTo>
                    <a:pt x="102" y="504"/>
                    <a:pt x="131" y="536"/>
                    <a:pt x="151" y="568"/>
                  </a:cubicBezTo>
                  <a:cubicBezTo>
                    <a:pt x="180" y="615"/>
                    <a:pt x="165" y="681"/>
                    <a:pt x="232" y="681"/>
                  </a:cubicBezTo>
                  <a:cubicBezTo>
                    <a:pt x="275" y="681"/>
                    <a:pt x="275" y="681"/>
                    <a:pt x="275" y="681"/>
                  </a:cubicBezTo>
                  <a:cubicBezTo>
                    <a:pt x="289" y="681"/>
                    <a:pt x="289" y="681"/>
                    <a:pt x="289" y="681"/>
                  </a:cubicBezTo>
                  <a:cubicBezTo>
                    <a:pt x="332" y="681"/>
                    <a:pt x="332" y="681"/>
                    <a:pt x="332" y="681"/>
                  </a:cubicBezTo>
                  <a:cubicBezTo>
                    <a:pt x="399" y="681"/>
                    <a:pt x="385" y="615"/>
                    <a:pt x="414" y="568"/>
                  </a:cubicBezTo>
                  <a:cubicBezTo>
                    <a:pt x="433" y="538"/>
                    <a:pt x="460" y="507"/>
                    <a:pt x="477" y="488"/>
                  </a:cubicBezTo>
                  <a:cubicBezTo>
                    <a:pt x="531" y="437"/>
                    <a:pt x="565" y="364"/>
                    <a:pt x="565" y="283"/>
                  </a:cubicBezTo>
                  <a:cubicBezTo>
                    <a:pt x="565" y="127"/>
                    <a:pt x="439" y="0"/>
                    <a:pt x="282" y="0"/>
                  </a:cubicBezTo>
                  <a:close/>
                  <a:moveTo>
                    <a:pt x="388" y="410"/>
                  </a:moveTo>
                  <a:cubicBezTo>
                    <a:pt x="379" y="420"/>
                    <a:pt x="364" y="438"/>
                    <a:pt x="354" y="455"/>
                  </a:cubicBezTo>
                  <a:cubicBezTo>
                    <a:pt x="338" y="482"/>
                    <a:pt x="346" y="520"/>
                    <a:pt x="309" y="520"/>
                  </a:cubicBezTo>
                  <a:cubicBezTo>
                    <a:pt x="286" y="520"/>
                    <a:pt x="286" y="520"/>
                    <a:pt x="286" y="520"/>
                  </a:cubicBezTo>
                  <a:cubicBezTo>
                    <a:pt x="279" y="520"/>
                    <a:pt x="279" y="520"/>
                    <a:pt x="279" y="520"/>
                  </a:cubicBezTo>
                  <a:cubicBezTo>
                    <a:pt x="255" y="520"/>
                    <a:pt x="255" y="520"/>
                    <a:pt x="255" y="520"/>
                  </a:cubicBezTo>
                  <a:cubicBezTo>
                    <a:pt x="219" y="520"/>
                    <a:pt x="227" y="482"/>
                    <a:pt x="211" y="455"/>
                  </a:cubicBezTo>
                  <a:cubicBezTo>
                    <a:pt x="201" y="437"/>
                    <a:pt x="185" y="419"/>
                    <a:pt x="176" y="408"/>
                  </a:cubicBezTo>
                  <a:cubicBezTo>
                    <a:pt x="173" y="406"/>
                    <a:pt x="171" y="403"/>
                    <a:pt x="169" y="401"/>
                  </a:cubicBezTo>
                  <a:cubicBezTo>
                    <a:pt x="169" y="401"/>
                    <a:pt x="168" y="400"/>
                    <a:pt x="168" y="400"/>
                  </a:cubicBezTo>
                  <a:cubicBezTo>
                    <a:pt x="168" y="400"/>
                    <a:pt x="168" y="400"/>
                    <a:pt x="168" y="400"/>
                  </a:cubicBezTo>
                  <a:cubicBezTo>
                    <a:pt x="144" y="371"/>
                    <a:pt x="129" y="333"/>
                    <a:pt x="129" y="292"/>
                  </a:cubicBezTo>
                  <a:cubicBezTo>
                    <a:pt x="129" y="202"/>
                    <a:pt x="198" y="129"/>
                    <a:pt x="282" y="129"/>
                  </a:cubicBezTo>
                  <a:cubicBezTo>
                    <a:pt x="367" y="129"/>
                    <a:pt x="436" y="202"/>
                    <a:pt x="436" y="292"/>
                  </a:cubicBezTo>
                  <a:cubicBezTo>
                    <a:pt x="436" y="338"/>
                    <a:pt x="417" y="380"/>
                    <a:pt x="388"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Freeform 23">
              <a:extLst>
                <a:ext uri="{FF2B5EF4-FFF2-40B4-BE49-F238E27FC236}">
                  <a16:creationId xmlns:a16="http://schemas.microsoft.com/office/drawing/2014/main" id="{9E6FD832-1AA1-47A5-8215-C44B55FB71E0}"/>
                </a:ext>
              </a:extLst>
            </p:cNvPr>
            <p:cNvSpPr/>
            <p:nvPr/>
          </p:nvSpPr>
          <p:spPr bwMode="auto">
            <a:xfrm>
              <a:off x="442" y="1621"/>
              <a:ext cx="449" cy="108"/>
            </a:xfrm>
            <a:custGeom>
              <a:avLst/>
              <a:gdLst>
                <a:gd name="T0" fmla="*/ 168 w 190"/>
                <a:gd name="T1" fmla="*/ 0 h 46"/>
                <a:gd name="T2" fmla="*/ 20 w 190"/>
                <a:gd name="T3" fmla="*/ 0 h 46"/>
                <a:gd name="T4" fmla="*/ 0 w 190"/>
                <a:gd name="T5" fmla="*/ 23 h 46"/>
                <a:gd name="T6" fmla="*/ 0 w 190"/>
                <a:gd name="T7" fmla="*/ 24 h 46"/>
                <a:gd name="T8" fmla="*/ 20 w 190"/>
                <a:gd name="T9" fmla="*/ 46 h 46"/>
                <a:gd name="T10" fmla="*/ 168 w 190"/>
                <a:gd name="T11" fmla="*/ 46 h 46"/>
                <a:gd name="T12" fmla="*/ 190 w 190"/>
                <a:gd name="T13" fmla="*/ 24 h 46"/>
                <a:gd name="T14" fmla="*/ 190 w 190"/>
                <a:gd name="T15" fmla="*/ 23 h 46"/>
                <a:gd name="T16" fmla="*/ 168 w 190"/>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6">
                  <a:moveTo>
                    <a:pt x="168" y="0"/>
                  </a:moveTo>
                  <a:cubicBezTo>
                    <a:pt x="20" y="0"/>
                    <a:pt x="20" y="0"/>
                    <a:pt x="20" y="0"/>
                  </a:cubicBezTo>
                  <a:cubicBezTo>
                    <a:pt x="9" y="0"/>
                    <a:pt x="0" y="12"/>
                    <a:pt x="0" y="23"/>
                  </a:cubicBezTo>
                  <a:cubicBezTo>
                    <a:pt x="0" y="24"/>
                    <a:pt x="0" y="24"/>
                    <a:pt x="0" y="24"/>
                  </a:cubicBezTo>
                  <a:cubicBezTo>
                    <a:pt x="0" y="35"/>
                    <a:pt x="9" y="46"/>
                    <a:pt x="20" y="46"/>
                  </a:cubicBezTo>
                  <a:cubicBezTo>
                    <a:pt x="168" y="46"/>
                    <a:pt x="168" y="46"/>
                    <a:pt x="168" y="46"/>
                  </a:cubicBezTo>
                  <a:cubicBezTo>
                    <a:pt x="180" y="46"/>
                    <a:pt x="190" y="35"/>
                    <a:pt x="190" y="24"/>
                  </a:cubicBezTo>
                  <a:cubicBezTo>
                    <a:pt x="190" y="23"/>
                    <a:pt x="190" y="23"/>
                    <a:pt x="190" y="23"/>
                  </a:cubicBezTo>
                  <a:cubicBezTo>
                    <a:pt x="190" y="12"/>
                    <a:pt x="180" y="0"/>
                    <a:pt x="1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24">
              <a:extLst>
                <a:ext uri="{FF2B5EF4-FFF2-40B4-BE49-F238E27FC236}">
                  <a16:creationId xmlns:a16="http://schemas.microsoft.com/office/drawing/2014/main" id="{F93606FF-9F78-47B7-82A4-1A4577436E07}"/>
                </a:ext>
              </a:extLst>
            </p:cNvPr>
            <p:cNvSpPr/>
            <p:nvPr/>
          </p:nvSpPr>
          <p:spPr bwMode="auto">
            <a:xfrm>
              <a:off x="442" y="1748"/>
              <a:ext cx="449" cy="199"/>
            </a:xfrm>
            <a:custGeom>
              <a:avLst/>
              <a:gdLst>
                <a:gd name="T0" fmla="*/ 168 w 190"/>
                <a:gd name="T1" fmla="*/ 0 h 84"/>
                <a:gd name="T2" fmla="*/ 20 w 190"/>
                <a:gd name="T3" fmla="*/ 0 h 84"/>
                <a:gd name="T4" fmla="*/ 0 w 190"/>
                <a:gd name="T5" fmla="*/ 22 h 84"/>
                <a:gd name="T6" fmla="*/ 0 w 190"/>
                <a:gd name="T7" fmla="*/ 22 h 84"/>
                <a:gd name="T8" fmla="*/ 20 w 190"/>
                <a:gd name="T9" fmla="*/ 41 h 84"/>
                <a:gd name="T10" fmla="*/ 48 w 190"/>
                <a:gd name="T11" fmla="*/ 41 h 84"/>
                <a:gd name="T12" fmla="*/ 48 w 190"/>
                <a:gd name="T13" fmla="*/ 46 h 84"/>
                <a:gd name="T14" fmla="*/ 95 w 190"/>
                <a:gd name="T15" fmla="*/ 84 h 84"/>
                <a:gd name="T16" fmla="*/ 141 w 190"/>
                <a:gd name="T17" fmla="*/ 46 h 84"/>
                <a:gd name="T18" fmla="*/ 141 w 190"/>
                <a:gd name="T19" fmla="*/ 41 h 84"/>
                <a:gd name="T20" fmla="*/ 168 w 190"/>
                <a:gd name="T21" fmla="*/ 41 h 84"/>
                <a:gd name="T22" fmla="*/ 190 w 190"/>
                <a:gd name="T23" fmla="*/ 22 h 84"/>
                <a:gd name="T24" fmla="*/ 190 w 190"/>
                <a:gd name="T25" fmla="*/ 22 h 84"/>
                <a:gd name="T26" fmla="*/ 168 w 19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4">
                  <a:moveTo>
                    <a:pt x="168" y="0"/>
                  </a:moveTo>
                  <a:cubicBezTo>
                    <a:pt x="20" y="0"/>
                    <a:pt x="20" y="0"/>
                    <a:pt x="20" y="0"/>
                  </a:cubicBezTo>
                  <a:cubicBezTo>
                    <a:pt x="9" y="0"/>
                    <a:pt x="0" y="11"/>
                    <a:pt x="0" y="22"/>
                  </a:cubicBezTo>
                  <a:cubicBezTo>
                    <a:pt x="0" y="22"/>
                    <a:pt x="0" y="22"/>
                    <a:pt x="0" y="22"/>
                  </a:cubicBezTo>
                  <a:cubicBezTo>
                    <a:pt x="0" y="33"/>
                    <a:pt x="9" y="41"/>
                    <a:pt x="20" y="41"/>
                  </a:cubicBezTo>
                  <a:cubicBezTo>
                    <a:pt x="48" y="41"/>
                    <a:pt x="48" y="41"/>
                    <a:pt x="48" y="41"/>
                  </a:cubicBezTo>
                  <a:cubicBezTo>
                    <a:pt x="48" y="43"/>
                    <a:pt x="48" y="44"/>
                    <a:pt x="48" y="46"/>
                  </a:cubicBezTo>
                  <a:cubicBezTo>
                    <a:pt x="48" y="67"/>
                    <a:pt x="69" y="84"/>
                    <a:pt x="95" y="84"/>
                  </a:cubicBezTo>
                  <a:cubicBezTo>
                    <a:pt x="120" y="84"/>
                    <a:pt x="141" y="67"/>
                    <a:pt x="141" y="46"/>
                  </a:cubicBezTo>
                  <a:cubicBezTo>
                    <a:pt x="141" y="44"/>
                    <a:pt x="141" y="43"/>
                    <a:pt x="141" y="41"/>
                  </a:cubicBezTo>
                  <a:cubicBezTo>
                    <a:pt x="168" y="41"/>
                    <a:pt x="168" y="41"/>
                    <a:pt x="168" y="41"/>
                  </a:cubicBezTo>
                  <a:cubicBezTo>
                    <a:pt x="180" y="41"/>
                    <a:pt x="190" y="33"/>
                    <a:pt x="190" y="22"/>
                  </a:cubicBezTo>
                  <a:cubicBezTo>
                    <a:pt x="190" y="22"/>
                    <a:pt x="190" y="22"/>
                    <a:pt x="190" y="22"/>
                  </a:cubicBezTo>
                  <a:cubicBezTo>
                    <a:pt x="190" y="11"/>
                    <a:pt x="180" y="0"/>
                    <a:pt x="1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25">
              <a:extLst>
                <a:ext uri="{FF2B5EF4-FFF2-40B4-BE49-F238E27FC236}">
                  <a16:creationId xmlns:a16="http://schemas.microsoft.com/office/drawing/2014/main" id="{D8A7A4F4-DCE0-4203-B36D-492FADCDECF4}"/>
                </a:ext>
              </a:extLst>
            </p:cNvPr>
            <p:cNvSpPr>
              <a:spLocks noEditPoints="1"/>
            </p:cNvSpPr>
            <p:nvPr/>
          </p:nvSpPr>
          <p:spPr bwMode="auto">
            <a:xfrm>
              <a:off x="560" y="605"/>
              <a:ext cx="215" cy="276"/>
            </a:xfrm>
            <a:custGeom>
              <a:avLst/>
              <a:gdLst>
                <a:gd name="T0" fmla="*/ 88 w 91"/>
                <a:gd name="T1" fmla="*/ 0 h 117"/>
                <a:gd name="T2" fmla="*/ 3 w 91"/>
                <a:gd name="T3" fmla="*/ 0 h 117"/>
                <a:gd name="T4" fmla="*/ 0 w 91"/>
                <a:gd name="T5" fmla="*/ 3 h 117"/>
                <a:gd name="T6" fmla="*/ 0 w 91"/>
                <a:gd name="T7" fmla="*/ 114 h 117"/>
                <a:gd name="T8" fmla="*/ 3 w 91"/>
                <a:gd name="T9" fmla="*/ 116 h 117"/>
                <a:gd name="T10" fmla="*/ 43 w 91"/>
                <a:gd name="T11" fmla="*/ 92 h 117"/>
                <a:gd name="T12" fmla="*/ 48 w 91"/>
                <a:gd name="T13" fmla="*/ 92 h 117"/>
                <a:gd name="T14" fmla="*/ 88 w 91"/>
                <a:gd name="T15" fmla="*/ 116 h 117"/>
                <a:gd name="T16" fmla="*/ 91 w 91"/>
                <a:gd name="T17" fmla="*/ 114 h 117"/>
                <a:gd name="T18" fmla="*/ 91 w 91"/>
                <a:gd name="T19" fmla="*/ 3 h 117"/>
                <a:gd name="T20" fmla="*/ 88 w 91"/>
                <a:gd name="T21" fmla="*/ 0 h 117"/>
                <a:gd name="T22" fmla="*/ 65 w 91"/>
                <a:gd name="T23" fmla="*/ 49 h 117"/>
                <a:gd name="T24" fmla="*/ 62 w 91"/>
                <a:gd name="T25" fmla="*/ 53 h 117"/>
                <a:gd name="T26" fmla="*/ 50 w 91"/>
                <a:gd name="T27" fmla="*/ 53 h 117"/>
                <a:gd name="T28" fmla="*/ 50 w 91"/>
                <a:gd name="T29" fmla="*/ 64 h 117"/>
                <a:gd name="T30" fmla="*/ 47 w 91"/>
                <a:gd name="T31" fmla="*/ 67 h 117"/>
                <a:gd name="T32" fmla="*/ 44 w 91"/>
                <a:gd name="T33" fmla="*/ 67 h 117"/>
                <a:gd name="T34" fmla="*/ 41 w 91"/>
                <a:gd name="T35" fmla="*/ 64 h 117"/>
                <a:gd name="T36" fmla="*/ 41 w 91"/>
                <a:gd name="T37" fmla="*/ 53 h 117"/>
                <a:gd name="T38" fmla="*/ 29 w 91"/>
                <a:gd name="T39" fmla="*/ 53 h 117"/>
                <a:gd name="T40" fmla="*/ 26 w 91"/>
                <a:gd name="T41" fmla="*/ 49 h 117"/>
                <a:gd name="T42" fmla="*/ 26 w 91"/>
                <a:gd name="T43" fmla="*/ 46 h 117"/>
                <a:gd name="T44" fmla="*/ 29 w 91"/>
                <a:gd name="T45" fmla="*/ 43 h 117"/>
                <a:gd name="T46" fmla="*/ 41 w 91"/>
                <a:gd name="T47" fmla="*/ 43 h 117"/>
                <a:gd name="T48" fmla="*/ 41 w 91"/>
                <a:gd name="T49" fmla="*/ 31 h 117"/>
                <a:gd name="T50" fmla="*/ 44 w 91"/>
                <a:gd name="T51" fmla="*/ 28 h 117"/>
                <a:gd name="T52" fmla="*/ 47 w 91"/>
                <a:gd name="T53" fmla="*/ 28 h 117"/>
                <a:gd name="T54" fmla="*/ 50 w 91"/>
                <a:gd name="T55" fmla="*/ 31 h 117"/>
                <a:gd name="T56" fmla="*/ 50 w 91"/>
                <a:gd name="T57" fmla="*/ 43 h 117"/>
                <a:gd name="T58" fmla="*/ 62 w 91"/>
                <a:gd name="T59" fmla="*/ 43 h 117"/>
                <a:gd name="T60" fmla="*/ 65 w 91"/>
                <a:gd name="T61" fmla="*/ 46 h 117"/>
                <a:gd name="T62" fmla="*/ 65 w 91"/>
                <a:gd name="T63" fmla="*/ 4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17">
                  <a:moveTo>
                    <a:pt x="88" y="0"/>
                  </a:moveTo>
                  <a:cubicBezTo>
                    <a:pt x="3" y="0"/>
                    <a:pt x="3" y="0"/>
                    <a:pt x="3" y="0"/>
                  </a:cubicBezTo>
                  <a:cubicBezTo>
                    <a:pt x="1" y="0"/>
                    <a:pt x="0" y="1"/>
                    <a:pt x="0" y="3"/>
                  </a:cubicBezTo>
                  <a:cubicBezTo>
                    <a:pt x="0" y="114"/>
                    <a:pt x="0" y="114"/>
                    <a:pt x="0" y="114"/>
                  </a:cubicBezTo>
                  <a:cubicBezTo>
                    <a:pt x="0" y="116"/>
                    <a:pt x="1" y="117"/>
                    <a:pt x="3" y="116"/>
                  </a:cubicBezTo>
                  <a:cubicBezTo>
                    <a:pt x="43" y="92"/>
                    <a:pt x="43" y="92"/>
                    <a:pt x="43" y="92"/>
                  </a:cubicBezTo>
                  <a:cubicBezTo>
                    <a:pt x="44" y="91"/>
                    <a:pt x="47" y="91"/>
                    <a:pt x="48" y="92"/>
                  </a:cubicBezTo>
                  <a:cubicBezTo>
                    <a:pt x="88" y="116"/>
                    <a:pt x="88" y="116"/>
                    <a:pt x="88" y="116"/>
                  </a:cubicBezTo>
                  <a:cubicBezTo>
                    <a:pt x="90" y="117"/>
                    <a:pt x="91" y="116"/>
                    <a:pt x="91" y="114"/>
                  </a:cubicBezTo>
                  <a:cubicBezTo>
                    <a:pt x="91" y="3"/>
                    <a:pt x="91" y="3"/>
                    <a:pt x="91" y="3"/>
                  </a:cubicBezTo>
                  <a:cubicBezTo>
                    <a:pt x="91" y="1"/>
                    <a:pt x="89" y="0"/>
                    <a:pt x="88" y="0"/>
                  </a:cubicBezTo>
                  <a:close/>
                  <a:moveTo>
                    <a:pt x="65" y="49"/>
                  </a:moveTo>
                  <a:cubicBezTo>
                    <a:pt x="65" y="51"/>
                    <a:pt x="64" y="53"/>
                    <a:pt x="62" y="53"/>
                  </a:cubicBezTo>
                  <a:cubicBezTo>
                    <a:pt x="50" y="53"/>
                    <a:pt x="50" y="53"/>
                    <a:pt x="50" y="53"/>
                  </a:cubicBezTo>
                  <a:cubicBezTo>
                    <a:pt x="50" y="64"/>
                    <a:pt x="50" y="64"/>
                    <a:pt x="50" y="64"/>
                  </a:cubicBezTo>
                  <a:cubicBezTo>
                    <a:pt x="50" y="66"/>
                    <a:pt x="49" y="67"/>
                    <a:pt x="47" y="67"/>
                  </a:cubicBezTo>
                  <a:cubicBezTo>
                    <a:pt x="44" y="67"/>
                    <a:pt x="44" y="67"/>
                    <a:pt x="44" y="67"/>
                  </a:cubicBezTo>
                  <a:cubicBezTo>
                    <a:pt x="42" y="67"/>
                    <a:pt x="41" y="66"/>
                    <a:pt x="41" y="64"/>
                  </a:cubicBezTo>
                  <a:cubicBezTo>
                    <a:pt x="41" y="53"/>
                    <a:pt x="41" y="53"/>
                    <a:pt x="41" y="53"/>
                  </a:cubicBezTo>
                  <a:cubicBezTo>
                    <a:pt x="29" y="53"/>
                    <a:pt x="29" y="53"/>
                    <a:pt x="29" y="53"/>
                  </a:cubicBezTo>
                  <a:cubicBezTo>
                    <a:pt x="27" y="53"/>
                    <a:pt x="26" y="51"/>
                    <a:pt x="26" y="49"/>
                  </a:cubicBezTo>
                  <a:cubicBezTo>
                    <a:pt x="26" y="46"/>
                    <a:pt x="26" y="46"/>
                    <a:pt x="26" y="46"/>
                  </a:cubicBezTo>
                  <a:cubicBezTo>
                    <a:pt x="26" y="44"/>
                    <a:pt x="27" y="43"/>
                    <a:pt x="29" y="43"/>
                  </a:cubicBezTo>
                  <a:cubicBezTo>
                    <a:pt x="41" y="43"/>
                    <a:pt x="41" y="43"/>
                    <a:pt x="41" y="43"/>
                  </a:cubicBezTo>
                  <a:cubicBezTo>
                    <a:pt x="41" y="31"/>
                    <a:pt x="41" y="31"/>
                    <a:pt x="41" y="31"/>
                  </a:cubicBezTo>
                  <a:cubicBezTo>
                    <a:pt x="41" y="29"/>
                    <a:pt x="42" y="28"/>
                    <a:pt x="44" y="28"/>
                  </a:cubicBezTo>
                  <a:cubicBezTo>
                    <a:pt x="47" y="28"/>
                    <a:pt x="47" y="28"/>
                    <a:pt x="47" y="28"/>
                  </a:cubicBezTo>
                  <a:cubicBezTo>
                    <a:pt x="49" y="28"/>
                    <a:pt x="50" y="29"/>
                    <a:pt x="50" y="31"/>
                  </a:cubicBezTo>
                  <a:cubicBezTo>
                    <a:pt x="50" y="43"/>
                    <a:pt x="50" y="43"/>
                    <a:pt x="50" y="43"/>
                  </a:cubicBezTo>
                  <a:cubicBezTo>
                    <a:pt x="62" y="43"/>
                    <a:pt x="62" y="43"/>
                    <a:pt x="62" y="43"/>
                  </a:cubicBezTo>
                  <a:cubicBezTo>
                    <a:pt x="64" y="43"/>
                    <a:pt x="65" y="44"/>
                    <a:pt x="65" y="46"/>
                  </a:cubicBezTo>
                  <a:lnTo>
                    <a:pt x="6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26">
              <a:extLst>
                <a:ext uri="{FF2B5EF4-FFF2-40B4-BE49-F238E27FC236}">
                  <a16:creationId xmlns:a16="http://schemas.microsoft.com/office/drawing/2014/main" id="{82AF6187-CE26-464C-9BAD-B0E00110D053}"/>
                </a:ext>
              </a:extLst>
            </p:cNvPr>
            <p:cNvSpPr/>
            <p:nvPr/>
          </p:nvSpPr>
          <p:spPr bwMode="auto">
            <a:xfrm>
              <a:off x="621" y="543"/>
              <a:ext cx="215" cy="279"/>
            </a:xfrm>
            <a:custGeom>
              <a:avLst/>
              <a:gdLst>
                <a:gd name="T0" fmla="*/ 87 w 91"/>
                <a:gd name="T1" fmla="*/ 0 h 118"/>
                <a:gd name="T2" fmla="*/ 91 w 91"/>
                <a:gd name="T3" fmla="*/ 3 h 118"/>
                <a:gd name="T4" fmla="*/ 91 w 91"/>
                <a:gd name="T5" fmla="*/ 115 h 118"/>
                <a:gd name="T6" fmla="*/ 88 w 91"/>
                <a:gd name="T7" fmla="*/ 117 h 118"/>
                <a:gd name="T8" fmla="*/ 77 w 91"/>
                <a:gd name="T9" fmla="*/ 109 h 118"/>
                <a:gd name="T10" fmla="*/ 75 w 91"/>
                <a:gd name="T11" fmla="*/ 104 h 118"/>
                <a:gd name="T12" fmla="*/ 75 w 91"/>
                <a:gd name="T13" fmla="*/ 19 h 118"/>
                <a:gd name="T14" fmla="*/ 71 w 91"/>
                <a:gd name="T15" fmla="*/ 16 h 118"/>
                <a:gd name="T16" fmla="*/ 3 w 91"/>
                <a:gd name="T17" fmla="*/ 16 h 118"/>
                <a:gd name="T18" fmla="*/ 0 w 91"/>
                <a:gd name="T19" fmla="*/ 13 h 118"/>
                <a:gd name="T20" fmla="*/ 0 w 91"/>
                <a:gd name="T21" fmla="*/ 3 h 118"/>
                <a:gd name="T22" fmla="*/ 3 w 91"/>
                <a:gd name="T23" fmla="*/ 0 h 118"/>
                <a:gd name="T24" fmla="*/ 87 w 91"/>
                <a:gd name="T2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8">
                  <a:moveTo>
                    <a:pt x="87" y="0"/>
                  </a:moveTo>
                  <a:cubicBezTo>
                    <a:pt x="89" y="0"/>
                    <a:pt x="91" y="2"/>
                    <a:pt x="91" y="3"/>
                  </a:cubicBezTo>
                  <a:cubicBezTo>
                    <a:pt x="91" y="115"/>
                    <a:pt x="91" y="115"/>
                    <a:pt x="91" y="115"/>
                  </a:cubicBezTo>
                  <a:cubicBezTo>
                    <a:pt x="91" y="117"/>
                    <a:pt x="89" y="118"/>
                    <a:pt x="88" y="117"/>
                  </a:cubicBezTo>
                  <a:cubicBezTo>
                    <a:pt x="77" y="109"/>
                    <a:pt x="77" y="109"/>
                    <a:pt x="77" y="109"/>
                  </a:cubicBezTo>
                  <a:cubicBezTo>
                    <a:pt x="76" y="108"/>
                    <a:pt x="75" y="106"/>
                    <a:pt x="75" y="104"/>
                  </a:cubicBezTo>
                  <a:cubicBezTo>
                    <a:pt x="75" y="19"/>
                    <a:pt x="75" y="19"/>
                    <a:pt x="75" y="19"/>
                  </a:cubicBezTo>
                  <a:cubicBezTo>
                    <a:pt x="75" y="18"/>
                    <a:pt x="73" y="16"/>
                    <a:pt x="71" y="16"/>
                  </a:cubicBezTo>
                  <a:cubicBezTo>
                    <a:pt x="3" y="16"/>
                    <a:pt x="3" y="16"/>
                    <a:pt x="3" y="16"/>
                  </a:cubicBezTo>
                  <a:cubicBezTo>
                    <a:pt x="1" y="16"/>
                    <a:pt x="0" y="15"/>
                    <a:pt x="0" y="13"/>
                  </a:cubicBezTo>
                  <a:cubicBezTo>
                    <a:pt x="0" y="3"/>
                    <a:pt x="0" y="3"/>
                    <a:pt x="0" y="3"/>
                  </a:cubicBezTo>
                  <a:cubicBezTo>
                    <a:pt x="0" y="2"/>
                    <a:pt x="1" y="0"/>
                    <a:pt x="3" y="0"/>
                  </a:cubicBez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3" name="文本框 22">
            <a:extLst>
              <a:ext uri="{FF2B5EF4-FFF2-40B4-BE49-F238E27FC236}">
                <a16:creationId xmlns:a16="http://schemas.microsoft.com/office/drawing/2014/main" id="{5F13F887-4615-4EAF-B566-651621BDF430}"/>
              </a:ext>
            </a:extLst>
          </p:cNvPr>
          <p:cNvSpPr txBox="1"/>
          <p:nvPr/>
        </p:nvSpPr>
        <p:spPr>
          <a:xfrm>
            <a:off x="2337860" y="3359340"/>
            <a:ext cx="5294300" cy="646331"/>
          </a:xfrm>
          <a:prstGeom prst="rect">
            <a:avLst/>
          </a:prstGeom>
          <a:noFill/>
        </p:spPr>
        <p:txBody>
          <a:bodyPr wrap="square">
            <a:spAutoFit/>
          </a:bodyPr>
          <a:lstStyle/>
          <a:p>
            <a:pPr>
              <a:buFont typeface="Arial" panose="020B0604020202020204" pitchFamily="34" charset="0"/>
              <a:buChar char="•"/>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Q2:</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 谈谈你印象最深刻的原则，并结合自己的体会进行补充。</a:t>
            </a:r>
            <a:endParaRPr lang="en-US" altLang="zh-CN" b="1" i="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7169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 calcmode="lin" valueType="num">
                                      <p:cBhvr>
                                        <p:cTn id="10" dur="300" fill="hold"/>
                                        <p:tgtEl>
                                          <p:spTgt spid="53"/>
                                        </p:tgtEl>
                                        <p:attrNameLst>
                                          <p:attrName>ppt_w</p:attrName>
                                        </p:attrNameLst>
                                      </p:cBhvr>
                                      <p:tavLst>
                                        <p:tav tm="0">
                                          <p:val>
                                            <p:fltVal val="0"/>
                                          </p:val>
                                        </p:tav>
                                        <p:tav tm="100000">
                                          <p:val>
                                            <p:strVal val="#ppt_w"/>
                                          </p:val>
                                        </p:tav>
                                      </p:tavLst>
                                    </p:anim>
                                    <p:anim calcmode="lin" valueType="num">
                                      <p:cBhvr>
                                        <p:cTn id="11" dur="300" fill="hold"/>
                                        <p:tgtEl>
                                          <p:spTgt spid="53"/>
                                        </p:tgtEl>
                                        <p:attrNameLst>
                                          <p:attrName>ppt_h</p:attrName>
                                        </p:attrNameLst>
                                      </p:cBhvr>
                                      <p:tavLst>
                                        <p:tav tm="0">
                                          <p:val>
                                            <p:fltVal val="0"/>
                                          </p:val>
                                        </p:tav>
                                        <p:tav tm="100000">
                                          <p:val>
                                            <p:strVal val="#ppt_h"/>
                                          </p:val>
                                        </p:tav>
                                      </p:tavLst>
                                    </p:anim>
                                    <p:animEffect transition="in" filter="fade">
                                      <p:cBhvr>
                                        <p:cTn id="12" dur="300"/>
                                        <p:tgtEl>
                                          <p:spTgt spid="53"/>
                                        </p:tgtEl>
                                      </p:cBhvr>
                                    </p:animEffect>
                                  </p:childTnLst>
                                </p:cTn>
                              </p:par>
                              <p:par>
                                <p:cTn id="13" presetID="6" presetClass="emph" presetSubtype="0" autoRev="1" fill="hold" grpId="1" nodeType="withEffect">
                                  <p:stCondLst>
                                    <p:cond delay="300"/>
                                  </p:stCondLst>
                                  <p:childTnLst>
                                    <p:animScale>
                                      <p:cBhvr>
                                        <p:cTn id="14" dur="150" fill="hold"/>
                                        <p:tgtEl>
                                          <p:spTgt spid="53"/>
                                        </p:tgtEl>
                                      </p:cBhvr>
                                      <p:by x="110000" y="110000"/>
                                    </p:animScale>
                                  </p:childTnLst>
                                </p:cTn>
                              </p:par>
                              <p:par>
                                <p:cTn id="15" presetID="53" presetClass="entr" presetSubtype="16" fill="hold" grpId="0" nodeType="withEffect">
                                  <p:stCondLst>
                                    <p:cond delay="300"/>
                                  </p:stCondLst>
                                  <p:childTnLst>
                                    <p:set>
                                      <p:cBhvr>
                                        <p:cTn id="16" dur="1" fill="hold">
                                          <p:stCondLst>
                                            <p:cond delay="0"/>
                                          </p:stCondLst>
                                        </p:cTn>
                                        <p:tgtEl>
                                          <p:spTgt spid="52"/>
                                        </p:tgtEl>
                                        <p:attrNameLst>
                                          <p:attrName>style.visibility</p:attrName>
                                        </p:attrNameLst>
                                      </p:cBhvr>
                                      <p:to>
                                        <p:strVal val="visible"/>
                                      </p:to>
                                    </p:set>
                                    <p:anim calcmode="lin" valueType="num">
                                      <p:cBhvr>
                                        <p:cTn id="17" dur="300" fill="hold"/>
                                        <p:tgtEl>
                                          <p:spTgt spid="52"/>
                                        </p:tgtEl>
                                        <p:attrNameLst>
                                          <p:attrName>ppt_w</p:attrName>
                                        </p:attrNameLst>
                                      </p:cBhvr>
                                      <p:tavLst>
                                        <p:tav tm="0">
                                          <p:val>
                                            <p:fltVal val="0"/>
                                          </p:val>
                                        </p:tav>
                                        <p:tav tm="100000">
                                          <p:val>
                                            <p:strVal val="#ppt_w"/>
                                          </p:val>
                                        </p:tav>
                                      </p:tavLst>
                                    </p:anim>
                                    <p:anim calcmode="lin" valueType="num">
                                      <p:cBhvr>
                                        <p:cTn id="18" dur="300" fill="hold"/>
                                        <p:tgtEl>
                                          <p:spTgt spid="52"/>
                                        </p:tgtEl>
                                        <p:attrNameLst>
                                          <p:attrName>ppt_h</p:attrName>
                                        </p:attrNameLst>
                                      </p:cBhvr>
                                      <p:tavLst>
                                        <p:tav tm="0">
                                          <p:val>
                                            <p:fltVal val="0"/>
                                          </p:val>
                                        </p:tav>
                                        <p:tav tm="100000">
                                          <p:val>
                                            <p:strVal val="#ppt_h"/>
                                          </p:val>
                                        </p:tav>
                                      </p:tavLst>
                                    </p:anim>
                                    <p:animEffect transition="in" filter="fade">
                                      <p:cBhvr>
                                        <p:cTn id="19" dur="300"/>
                                        <p:tgtEl>
                                          <p:spTgt spid="52"/>
                                        </p:tgtEl>
                                      </p:cBhvr>
                                    </p:animEffect>
                                  </p:childTnLst>
                                </p:cTn>
                              </p:par>
                              <p:par>
                                <p:cTn id="20" presetID="6" presetClass="emph" presetSubtype="0" autoRev="1" fill="hold" grpId="1" nodeType="withEffect">
                                  <p:stCondLst>
                                    <p:cond delay="600"/>
                                  </p:stCondLst>
                                  <p:childTnLst>
                                    <p:animScale>
                                      <p:cBhvr>
                                        <p:cTn id="21" dur="150" fill="hold"/>
                                        <p:tgtEl>
                                          <p:spTgt spid="52"/>
                                        </p:tgtEl>
                                      </p:cBhvr>
                                      <p:by x="110000" y="110000"/>
                                    </p:animScale>
                                  </p:childTnLst>
                                </p:cTn>
                              </p:par>
                              <p:par>
                                <p:cTn id="22" presetID="53" presetClass="entr" presetSubtype="16" fill="hold" grpId="0" nodeType="withEffect">
                                  <p:stCondLst>
                                    <p:cond delay="600"/>
                                  </p:stCondLst>
                                  <p:childTnLst>
                                    <p:set>
                                      <p:cBhvr>
                                        <p:cTn id="23" dur="1" fill="hold">
                                          <p:stCondLst>
                                            <p:cond delay="0"/>
                                          </p:stCondLst>
                                        </p:cTn>
                                        <p:tgtEl>
                                          <p:spTgt spid="51"/>
                                        </p:tgtEl>
                                        <p:attrNameLst>
                                          <p:attrName>style.visibility</p:attrName>
                                        </p:attrNameLst>
                                      </p:cBhvr>
                                      <p:to>
                                        <p:strVal val="visible"/>
                                      </p:to>
                                    </p:set>
                                    <p:anim calcmode="lin" valueType="num">
                                      <p:cBhvr>
                                        <p:cTn id="24" dur="300" fill="hold"/>
                                        <p:tgtEl>
                                          <p:spTgt spid="51"/>
                                        </p:tgtEl>
                                        <p:attrNameLst>
                                          <p:attrName>ppt_w</p:attrName>
                                        </p:attrNameLst>
                                      </p:cBhvr>
                                      <p:tavLst>
                                        <p:tav tm="0">
                                          <p:val>
                                            <p:fltVal val="0"/>
                                          </p:val>
                                        </p:tav>
                                        <p:tav tm="100000">
                                          <p:val>
                                            <p:strVal val="#ppt_w"/>
                                          </p:val>
                                        </p:tav>
                                      </p:tavLst>
                                    </p:anim>
                                    <p:anim calcmode="lin" valueType="num">
                                      <p:cBhvr>
                                        <p:cTn id="25" dur="300" fill="hold"/>
                                        <p:tgtEl>
                                          <p:spTgt spid="51"/>
                                        </p:tgtEl>
                                        <p:attrNameLst>
                                          <p:attrName>ppt_h</p:attrName>
                                        </p:attrNameLst>
                                      </p:cBhvr>
                                      <p:tavLst>
                                        <p:tav tm="0">
                                          <p:val>
                                            <p:fltVal val="0"/>
                                          </p:val>
                                        </p:tav>
                                        <p:tav tm="100000">
                                          <p:val>
                                            <p:strVal val="#ppt_h"/>
                                          </p:val>
                                        </p:tav>
                                      </p:tavLst>
                                    </p:anim>
                                    <p:animEffect transition="in" filter="fade">
                                      <p:cBhvr>
                                        <p:cTn id="26" dur="300"/>
                                        <p:tgtEl>
                                          <p:spTgt spid="51"/>
                                        </p:tgtEl>
                                      </p:cBhvr>
                                    </p:animEffect>
                                  </p:childTnLst>
                                </p:cTn>
                              </p:par>
                              <p:par>
                                <p:cTn id="27" presetID="6" presetClass="emph" presetSubtype="0" autoRev="1" fill="hold" grpId="1" nodeType="withEffect">
                                  <p:stCondLst>
                                    <p:cond delay="900"/>
                                  </p:stCondLst>
                                  <p:childTnLst>
                                    <p:animScale>
                                      <p:cBhvr>
                                        <p:cTn id="28" dur="150" fill="hold"/>
                                        <p:tgtEl>
                                          <p:spTgt spid="51"/>
                                        </p:tgtEl>
                                      </p:cBhvr>
                                      <p:by x="110000" y="110000"/>
                                    </p:animScale>
                                  </p:childTnLst>
                                </p:cTn>
                              </p:par>
                              <p:par>
                                <p:cTn id="29" presetID="53" presetClass="entr" presetSubtype="16" fill="hold" grpId="0" nodeType="withEffect">
                                  <p:stCondLst>
                                    <p:cond delay="900"/>
                                  </p:stCondLst>
                                  <p:childTnLst>
                                    <p:set>
                                      <p:cBhvr>
                                        <p:cTn id="30" dur="1" fill="hold">
                                          <p:stCondLst>
                                            <p:cond delay="0"/>
                                          </p:stCondLst>
                                        </p:cTn>
                                        <p:tgtEl>
                                          <p:spTgt spid="50"/>
                                        </p:tgtEl>
                                        <p:attrNameLst>
                                          <p:attrName>style.visibility</p:attrName>
                                        </p:attrNameLst>
                                      </p:cBhvr>
                                      <p:to>
                                        <p:strVal val="visible"/>
                                      </p:to>
                                    </p:set>
                                    <p:anim calcmode="lin" valueType="num">
                                      <p:cBhvr>
                                        <p:cTn id="31" dur="300" fill="hold"/>
                                        <p:tgtEl>
                                          <p:spTgt spid="50"/>
                                        </p:tgtEl>
                                        <p:attrNameLst>
                                          <p:attrName>ppt_w</p:attrName>
                                        </p:attrNameLst>
                                      </p:cBhvr>
                                      <p:tavLst>
                                        <p:tav tm="0">
                                          <p:val>
                                            <p:fltVal val="0"/>
                                          </p:val>
                                        </p:tav>
                                        <p:tav tm="100000">
                                          <p:val>
                                            <p:strVal val="#ppt_w"/>
                                          </p:val>
                                        </p:tav>
                                      </p:tavLst>
                                    </p:anim>
                                    <p:anim calcmode="lin" valueType="num">
                                      <p:cBhvr>
                                        <p:cTn id="32" dur="300" fill="hold"/>
                                        <p:tgtEl>
                                          <p:spTgt spid="50"/>
                                        </p:tgtEl>
                                        <p:attrNameLst>
                                          <p:attrName>ppt_h</p:attrName>
                                        </p:attrNameLst>
                                      </p:cBhvr>
                                      <p:tavLst>
                                        <p:tav tm="0">
                                          <p:val>
                                            <p:fltVal val="0"/>
                                          </p:val>
                                        </p:tav>
                                        <p:tav tm="100000">
                                          <p:val>
                                            <p:strVal val="#ppt_h"/>
                                          </p:val>
                                        </p:tav>
                                      </p:tavLst>
                                    </p:anim>
                                    <p:animEffect transition="in" filter="fade">
                                      <p:cBhvr>
                                        <p:cTn id="33" dur="300"/>
                                        <p:tgtEl>
                                          <p:spTgt spid="50"/>
                                        </p:tgtEl>
                                      </p:cBhvr>
                                    </p:animEffect>
                                  </p:childTnLst>
                                </p:cTn>
                              </p:par>
                              <p:par>
                                <p:cTn id="34" presetID="6" presetClass="emph" presetSubtype="0" autoRev="1" fill="hold" grpId="1" nodeType="withEffect">
                                  <p:stCondLst>
                                    <p:cond delay="1200"/>
                                  </p:stCondLst>
                                  <p:childTnLst>
                                    <p:animScale>
                                      <p:cBhvr>
                                        <p:cTn id="35" dur="150" fill="hold"/>
                                        <p:tgtEl>
                                          <p:spTgt spid="50"/>
                                        </p:tgtEl>
                                      </p:cBhvr>
                                      <p:by x="110000" y="110000"/>
                                    </p:animScale>
                                  </p:childTnLst>
                                </p:cTn>
                              </p:par>
                              <p:par>
                                <p:cTn id="36" presetID="53" presetClass="entr" presetSubtype="16" fill="hold" grpId="0" nodeType="withEffect">
                                  <p:stCondLst>
                                    <p:cond delay="500"/>
                                  </p:stCondLst>
                                  <p:childTnLst>
                                    <p:set>
                                      <p:cBhvr>
                                        <p:cTn id="37" dur="1" fill="hold">
                                          <p:stCondLst>
                                            <p:cond delay="0"/>
                                          </p:stCondLst>
                                        </p:cTn>
                                        <p:tgtEl>
                                          <p:spTgt spid="54"/>
                                        </p:tgtEl>
                                        <p:attrNameLst>
                                          <p:attrName>style.visibility</p:attrName>
                                        </p:attrNameLst>
                                      </p:cBhvr>
                                      <p:to>
                                        <p:strVal val="visible"/>
                                      </p:to>
                                    </p:set>
                                    <p:anim calcmode="lin" valueType="num">
                                      <p:cBhvr>
                                        <p:cTn id="38" dur="300" fill="hold"/>
                                        <p:tgtEl>
                                          <p:spTgt spid="54"/>
                                        </p:tgtEl>
                                        <p:attrNameLst>
                                          <p:attrName>ppt_w</p:attrName>
                                        </p:attrNameLst>
                                      </p:cBhvr>
                                      <p:tavLst>
                                        <p:tav tm="0">
                                          <p:val>
                                            <p:fltVal val="0"/>
                                          </p:val>
                                        </p:tav>
                                        <p:tav tm="100000">
                                          <p:val>
                                            <p:strVal val="#ppt_w"/>
                                          </p:val>
                                        </p:tav>
                                      </p:tavLst>
                                    </p:anim>
                                    <p:anim calcmode="lin" valueType="num">
                                      <p:cBhvr>
                                        <p:cTn id="39" dur="300" fill="hold"/>
                                        <p:tgtEl>
                                          <p:spTgt spid="54"/>
                                        </p:tgtEl>
                                        <p:attrNameLst>
                                          <p:attrName>ppt_h</p:attrName>
                                        </p:attrNameLst>
                                      </p:cBhvr>
                                      <p:tavLst>
                                        <p:tav tm="0">
                                          <p:val>
                                            <p:fltVal val="0"/>
                                          </p:val>
                                        </p:tav>
                                        <p:tav tm="100000">
                                          <p:val>
                                            <p:strVal val="#ppt_h"/>
                                          </p:val>
                                        </p:tav>
                                      </p:tavLst>
                                    </p:anim>
                                    <p:animEffect transition="in" filter="fade">
                                      <p:cBhvr>
                                        <p:cTn id="40" dur="300"/>
                                        <p:tgtEl>
                                          <p:spTgt spid="54"/>
                                        </p:tgtEl>
                                      </p:cBhvr>
                                    </p:animEffect>
                                  </p:childTnLst>
                                </p:cTn>
                              </p:par>
                              <p:par>
                                <p:cTn id="41" presetID="22" presetClass="entr" presetSubtype="8" fill="hold" grpId="0" nodeType="withEffect">
                                  <p:stCondLst>
                                    <p:cond delay="500"/>
                                  </p:stCondLst>
                                  <p:childTnLst>
                                    <p:set>
                                      <p:cBhvr>
                                        <p:cTn id="42" dur="1" fill="hold">
                                          <p:stCondLst>
                                            <p:cond delay="0"/>
                                          </p:stCondLst>
                                        </p:cTn>
                                        <p:tgtEl>
                                          <p:spTgt spid="55"/>
                                        </p:tgtEl>
                                        <p:attrNameLst>
                                          <p:attrName>style.visibility</p:attrName>
                                        </p:attrNameLst>
                                      </p:cBhvr>
                                      <p:to>
                                        <p:strVal val="visible"/>
                                      </p:to>
                                    </p:set>
                                    <p:animEffect transition="in" filter="wipe(left)">
                                      <p:cBhvr>
                                        <p:cTn id="43" dur="500"/>
                                        <p:tgtEl>
                                          <p:spTgt spid="55"/>
                                        </p:tgtEl>
                                      </p:cBhvr>
                                    </p:animEffect>
                                  </p:childTnLst>
                                </p:cTn>
                              </p:par>
                              <p:par>
                                <p:cTn id="44" presetID="6" presetClass="emph" presetSubtype="0" autoRev="1" fill="hold" grpId="1" nodeType="withEffect">
                                  <p:stCondLst>
                                    <p:cond delay="800"/>
                                  </p:stCondLst>
                                  <p:childTnLst>
                                    <p:animScale>
                                      <p:cBhvr>
                                        <p:cTn id="45" dur="150" fill="hold"/>
                                        <p:tgtEl>
                                          <p:spTgt spid="54"/>
                                        </p:tgtEl>
                                      </p:cBhvr>
                                      <p:by x="110000" y="110000"/>
                                    </p:animScale>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306030" y="2212664"/>
            <a:ext cx="465845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40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绘制界面原型的工具</a:t>
            </a:r>
          </a:p>
        </p:txBody>
      </p:sp>
    </p:spTree>
    <p:extLst>
      <p:ext uri="{BB962C8B-B14F-4D97-AF65-F5344CB8AC3E}">
        <p14:creationId xmlns:p14="http://schemas.microsoft.com/office/powerpoint/2010/main" val="6379044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03</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4957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界面原型工具</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2" name="文本框 11">
            <a:extLst>
              <a:ext uri="{FF2B5EF4-FFF2-40B4-BE49-F238E27FC236}">
                <a16:creationId xmlns:a16="http://schemas.microsoft.com/office/drawing/2014/main" id="{02BF2F61-F0F2-4942-A909-6112E955B611}"/>
              </a:ext>
            </a:extLst>
          </p:cNvPr>
          <p:cNvSpPr txBox="1"/>
          <p:nvPr/>
        </p:nvSpPr>
        <p:spPr>
          <a:xfrm>
            <a:off x="842103" y="1130796"/>
            <a:ext cx="3345273" cy="3139321"/>
          </a:xfrm>
          <a:prstGeom prst="rect">
            <a:avLst/>
          </a:prstGeom>
          <a:noFill/>
        </p:spPr>
        <p:txBody>
          <a:bodyPr wrap="square">
            <a:spAutoFit/>
          </a:bodyPr>
          <a:lstStyle/>
          <a:p>
            <a:r>
              <a:rPr lang="en-US" altLang="zh-CN" b="1" i="0" dirty="0">
                <a:solidFill>
                  <a:srgbClr val="EA5514"/>
                </a:solidFill>
                <a:effectLst/>
                <a:latin typeface="微软雅黑" panose="020B0503020204020204" pitchFamily="34" charset="-122"/>
                <a:ea typeface="微软雅黑" panose="020B0503020204020204" pitchFamily="34" charset="-122"/>
              </a:rPr>
              <a:t>Axure RP</a:t>
            </a:r>
            <a:r>
              <a:rPr lang="zh-CN" altLang="en-US" b="1" i="0" dirty="0">
                <a:solidFill>
                  <a:srgbClr val="333333"/>
                </a:solidFill>
                <a:effectLst/>
                <a:latin typeface="微软雅黑" panose="020B0503020204020204" pitchFamily="34" charset="-122"/>
                <a:ea typeface="微软雅黑" panose="020B0503020204020204" pitchFamily="34" charset="-122"/>
              </a:rPr>
              <a:t>是美国</a:t>
            </a:r>
            <a:r>
              <a:rPr lang="en-US" altLang="zh-CN" b="1" i="0" dirty="0">
                <a:solidFill>
                  <a:srgbClr val="333333"/>
                </a:solidFill>
                <a:effectLst/>
                <a:latin typeface="微软雅黑" panose="020B0503020204020204" pitchFamily="34" charset="-122"/>
                <a:ea typeface="微软雅黑" panose="020B0503020204020204" pitchFamily="34" charset="-122"/>
              </a:rPr>
              <a:t>Axure Software Solution</a:t>
            </a:r>
            <a:r>
              <a:rPr lang="zh-CN" altLang="en-US" b="1" i="0" dirty="0">
                <a:solidFill>
                  <a:srgbClr val="333333"/>
                </a:solidFill>
                <a:effectLst/>
                <a:latin typeface="微软雅黑" panose="020B0503020204020204" pitchFamily="34" charset="-122"/>
                <a:ea typeface="微软雅黑" panose="020B0503020204020204" pitchFamily="34" charset="-122"/>
              </a:rPr>
              <a:t>公司旗舰产品，是一个</a:t>
            </a:r>
            <a:r>
              <a:rPr lang="zh-CN" altLang="en-US" b="1" i="0" dirty="0">
                <a:solidFill>
                  <a:srgbClr val="EA5514"/>
                </a:solidFill>
                <a:effectLst/>
                <a:latin typeface="微软雅黑" panose="020B0503020204020204" pitchFamily="34" charset="-122"/>
                <a:ea typeface="微软雅黑" panose="020B0503020204020204" pitchFamily="34" charset="-122"/>
              </a:rPr>
              <a:t>专业</a:t>
            </a:r>
            <a:r>
              <a:rPr lang="zh-CN" altLang="en-US" b="1" i="0" dirty="0">
                <a:solidFill>
                  <a:srgbClr val="333333"/>
                </a:solidFill>
                <a:effectLst/>
                <a:latin typeface="微软雅黑" panose="020B0503020204020204" pitchFamily="34" charset="-122"/>
                <a:ea typeface="微软雅黑" panose="020B0503020204020204" pitchFamily="34" charset="-122"/>
              </a:rPr>
              <a:t>的</a:t>
            </a:r>
            <a:r>
              <a:rPr lang="zh-CN" altLang="en-US" b="1" i="0" dirty="0">
                <a:solidFill>
                  <a:srgbClr val="EA5514"/>
                </a:solidFill>
                <a:effectLst/>
                <a:latin typeface="微软雅黑" panose="020B0503020204020204" pitchFamily="34" charset="-122"/>
                <a:ea typeface="微软雅黑" panose="020B0503020204020204" pitchFamily="34" charset="-122"/>
              </a:rPr>
              <a:t>快速原型设计工</a:t>
            </a:r>
            <a:r>
              <a:rPr lang="zh-CN" altLang="en-US" b="1" i="0" dirty="0">
                <a:solidFill>
                  <a:srgbClr val="333333"/>
                </a:solidFill>
                <a:effectLst/>
                <a:latin typeface="微软雅黑" panose="020B0503020204020204" pitchFamily="34" charset="-122"/>
                <a:ea typeface="微软雅黑" panose="020B0503020204020204" pitchFamily="34" charset="-122"/>
              </a:rPr>
              <a:t>具，让负责定义需求和规格、设计功能和界面的专家能够快速创建应用软件或</a:t>
            </a:r>
            <a:r>
              <a:rPr lang="en-US" altLang="zh-CN" b="1" i="0" dirty="0">
                <a:solidFill>
                  <a:srgbClr val="333333"/>
                </a:solidFill>
                <a:effectLst/>
                <a:latin typeface="微软雅黑" panose="020B0503020204020204" pitchFamily="34" charset="-122"/>
                <a:ea typeface="微软雅黑" panose="020B0503020204020204" pitchFamily="34" charset="-122"/>
              </a:rPr>
              <a:t>Web</a:t>
            </a:r>
            <a:r>
              <a:rPr lang="zh-CN" altLang="en-US" b="1" i="0" dirty="0">
                <a:solidFill>
                  <a:srgbClr val="333333"/>
                </a:solidFill>
                <a:effectLst/>
                <a:latin typeface="微软雅黑" panose="020B0503020204020204" pitchFamily="34" charset="-122"/>
                <a:ea typeface="微软雅黑" panose="020B0503020204020204" pitchFamily="34" charset="-122"/>
              </a:rPr>
              <a:t>网站的线框图、流程图、原型和规格说明文档。作为专业的原型设计工具，它能快速、高效的创建原型，同时支持多人协作设计和版本控制管理 。</a:t>
            </a:r>
            <a:endParaRPr lang="zh-CN" altLang="en-US" b="1" dirty="0">
              <a:latin typeface="微软雅黑" panose="020B0503020204020204" pitchFamily="34" charset="-122"/>
              <a:ea typeface="微软雅黑" panose="020B0503020204020204" pitchFamily="34" charset="-122"/>
            </a:endParaRPr>
          </a:p>
        </p:txBody>
      </p:sp>
      <p:pic>
        <p:nvPicPr>
          <p:cNvPr id="1028" name="Picture 4">
            <a:extLst>
              <a:ext uri="{FF2B5EF4-FFF2-40B4-BE49-F238E27FC236}">
                <a16:creationId xmlns:a16="http://schemas.microsoft.com/office/drawing/2014/main" id="{562E47F2-E00F-45FA-A485-CA917A9B94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1922884"/>
            <a:ext cx="1181161" cy="11811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7576280-A77B-41CE-9596-FEA72E22C7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2915" y="1922884"/>
            <a:ext cx="1181162" cy="118116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81E28ED8-1B98-4E02-B99B-1D5B1D364EEA}"/>
              </a:ext>
            </a:extLst>
          </p:cNvPr>
          <p:cNvSpPr txBox="1"/>
          <p:nvPr/>
        </p:nvSpPr>
        <p:spPr>
          <a:xfrm>
            <a:off x="5148064" y="3158053"/>
            <a:ext cx="3133501"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Axure RP8.0</a:t>
            </a:r>
            <a:r>
              <a:rPr lang="zh-CN" altLang="en-US" sz="1200" dirty="0">
                <a:latin typeface="微软雅黑" panose="020B0503020204020204" pitchFamily="34" charset="-122"/>
                <a:ea typeface="微软雅黑" panose="020B0503020204020204" pitchFamily="34" charset="-122"/>
              </a:rPr>
              <a:t>图标           </a:t>
            </a:r>
            <a:r>
              <a:rPr lang="en-US" altLang="zh-CN" sz="1200" dirty="0">
                <a:latin typeface="微软雅黑" panose="020B0503020204020204" pitchFamily="34" charset="-122"/>
                <a:ea typeface="微软雅黑" panose="020B0503020204020204" pitchFamily="34" charset="-122"/>
              </a:rPr>
              <a:t>Axure</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RP9.0</a:t>
            </a:r>
            <a:r>
              <a:rPr lang="zh-CN" altLang="en-US" sz="1200" dirty="0">
                <a:latin typeface="微软雅黑" panose="020B0503020204020204" pitchFamily="34" charset="-122"/>
                <a:ea typeface="微软雅黑" panose="020B0503020204020204" pitchFamily="34" charset="-122"/>
              </a:rPr>
              <a:t>图标</a:t>
            </a:r>
          </a:p>
        </p:txBody>
      </p:sp>
      <p:sp>
        <p:nvSpPr>
          <p:cNvPr id="2" name="矩形 1">
            <a:extLst>
              <a:ext uri="{FF2B5EF4-FFF2-40B4-BE49-F238E27FC236}">
                <a16:creationId xmlns:a16="http://schemas.microsoft.com/office/drawing/2014/main" id="{650F2822-9028-409E-8760-FF2E2B270A0B}"/>
              </a:ext>
            </a:extLst>
          </p:cNvPr>
          <p:cNvSpPr/>
          <p:nvPr/>
        </p:nvSpPr>
        <p:spPr>
          <a:xfrm>
            <a:off x="3951429" y="597465"/>
            <a:ext cx="1255921" cy="369332"/>
          </a:xfrm>
          <a:prstGeom prst="rect">
            <a:avLst/>
          </a:prstGeom>
        </p:spPr>
        <p:txBody>
          <a:bodyPr wrap="none">
            <a:spAutoFit/>
          </a:bodyPr>
          <a:lstStyle/>
          <a:p>
            <a:r>
              <a:rPr lang="en-US" altLang="zh-CN" b="1" dirty="0">
                <a:solidFill>
                  <a:srgbClr val="EA5514"/>
                </a:solidFill>
                <a:latin typeface="微软雅黑" panose="020B0503020204020204" pitchFamily="34" charset="-122"/>
                <a:ea typeface="微软雅黑" panose="020B0503020204020204" pitchFamily="34" charset="-122"/>
              </a:rPr>
              <a:t>Axure RP</a:t>
            </a:r>
            <a:endParaRPr lang="zh-CN" altLang="en-US" dirty="0">
              <a:solidFill>
                <a:srgbClr val="EA5514"/>
              </a:solidFill>
            </a:endParaRPr>
          </a:p>
        </p:txBody>
      </p:sp>
    </p:spTree>
    <p:extLst>
      <p:ext uri="{BB962C8B-B14F-4D97-AF65-F5344CB8AC3E}">
        <p14:creationId xmlns:p14="http://schemas.microsoft.com/office/powerpoint/2010/main" val="3110940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03</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4957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界面原型工具</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2" name="文本框 11">
            <a:extLst>
              <a:ext uri="{FF2B5EF4-FFF2-40B4-BE49-F238E27FC236}">
                <a16:creationId xmlns:a16="http://schemas.microsoft.com/office/drawing/2014/main" id="{02BF2F61-F0F2-4942-A909-6112E955B611}"/>
              </a:ext>
            </a:extLst>
          </p:cNvPr>
          <p:cNvSpPr txBox="1"/>
          <p:nvPr/>
        </p:nvSpPr>
        <p:spPr>
          <a:xfrm>
            <a:off x="858344" y="1129681"/>
            <a:ext cx="3345273" cy="369332"/>
          </a:xfrm>
          <a:prstGeom prst="rect">
            <a:avLst/>
          </a:prstGeom>
          <a:noFill/>
        </p:spPr>
        <p:txBody>
          <a:bodyPr wrap="square">
            <a:spAutoFit/>
          </a:bodyPr>
          <a:lstStyle/>
          <a:p>
            <a:r>
              <a:rPr lang="en-US" altLang="zh-CN" b="1" i="0" dirty="0">
                <a:solidFill>
                  <a:srgbClr val="333333"/>
                </a:solidFill>
                <a:effectLst/>
                <a:latin typeface="微软雅黑" panose="020B0503020204020204" pitchFamily="34" charset="-122"/>
                <a:ea typeface="微软雅黑" panose="020B0503020204020204" pitchFamily="34" charset="-122"/>
              </a:rPr>
              <a:t>Axure RP</a:t>
            </a:r>
            <a:r>
              <a:rPr lang="zh-CN" altLang="en-US" b="1" i="0" dirty="0">
                <a:solidFill>
                  <a:srgbClr val="333333"/>
                </a:solidFill>
                <a:effectLst/>
                <a:latin typeface="微软雅黑" panose="020B0503020204020204" pitchFamily="34" charset="-122"/>
                <a:ea typeface="微软雅黑" panose="020B0503020204020204" pitchFamily="34" charset="-122"/>
              </a:rPr>
              <a:t>的</a:t>
            </a:r>
            <a:r>
              <a:rPr lang="zh-CN" altLang="en-US" b="1" i="0" dirty="0">
                <a:solidFill>
                  <a:srgbClr val="EA5514"/>
                </a:solidFill>
                <a:effectLst/>
                <a:latin typeface="微软雅黑" panose="020B0503020204020204" pitchFamily="34" charset="-122"/>
                <a:ea typeface="微软雅黑" panose="020B0503020204020204" pitchFamily="34" charset="-122"/>
              </a:rPr>
              <a:t>主要功能</a:t>
            </a:r>
            <a:endParaRPr lang="zh-CN" altLang="en-US" b="1" dirty="0">
              <a:solidFill>
                <a:srgbClr val="EA5514"/>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1E28ED8-1B98-4E02-B99B-1D5B1D364EEA}"/>
              </a:ext>
            </a:extLst>
          </p:cNvPr>
          <p:cNvSpPr txBox="1"/>
          <p:nvPr/>
        </p:nvSpPr>
        <p:spPr>
          <a:xfrm>
            <a:off x="6156176" y="2210916"/>
            <a:ext cx="3133501"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网站架构图</a:t>
            </a:r>
          </a:p>
        </p:txBody>
      </p:sp>
      <p:sp>
        <p:nvSpPr>
          <p:cNvPr id="13" name="文本框 12">
            <a:extLst>
              <a:ext uri="{FF2B5EF4-FFF2-40B4-BE49-F238E27FC236}">
                <a16:creationId xmlns:a16="http://schemas.microsoft.com/office/drawing/2014/main" id="{704C8DC9-DA97-4EF7-B580-2B4E6059E2A6}"/>
              </a:ext>
            </a:extLst>
          </p:cNvPr>
          <p:cNvSpPr txBox="1"/>
          <p:nvPr/>
        </p:nvSpPr>
        <p:spPr>
          <a:xfrm>
            <a:off x="794679" y="2043976"/>
            <a:ext cx="3345273" cy="1754326"/>
          </a:xfrm>
          <a:prstGeom prst="rect">
            <a:avLst/>
          </a:prstGeom>
          <a:noFill/>
        </p:spPr>
        <p:txBody>
          <a:bodyPr wrap="square">
            <a:spAutoFit/>
          </a:bodyPr>
          <a:lstStyle/>
          <a:p>
            <a:r>
              <a:rPr lang="en-US" altLang="zh-CN" b="1" i="0" dirty="0">
                <a:solidFill>
                  <a:srgbClr val="333333"/>
                </a:solidFill>
                <a:effectLst/>
                <a:latin typeface="微软雅黑" panose="020B0503020204020204" pitchFamily="34" charset="-122"/>
                <a:ea typeface="微软雅黑" panose="020B0503020204020204" pitchFamily="34" charset="-122"/>
              </a:rPr>
              <a:t>1</a:t>
            </a:r>
            <a:r>
              <a:rPr lang="zh-CN" altLang="en-US" b="1" i="0" dirty="0">
                <a:solidFill>
                  <a:srgbClr val="333333"/>
                </a:solidFill>
                <a:effectLst/>
                <a:latin typeface="微软雅黑" panose="020B0503020204020204" pitchFamily="34" charset="-122"/>
                <a:ea typeface="微软雅黑" panose="020B0503020204020204" pitchFamily="34" charset="-122"/>
              </a:rPr>
              <a:t>、绘制树状的网站构架图。</a:t>
            </a:r>
            <a:endParaRPr lang="en-US" altLang="zh-CN" b="1" i="0" dirty="0">
              <a:solidFill>
                <a:srgbClr val="333333"/>
              </a:solidFill>
              <a:effectLst/>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2</a:t>
            </a:r>
            <a:r>
              <a:rPr lang="zh-CN" altLang="en-US" b="1" dirty="0">
                <a:solidFill>
                  <a:srgbClr val="333333"/>
                </a:solidFill>
                <a:latin typeface="微软雅黑" panose="020B0503020204020204" pitchFamily="34" charset="-122"/>
                <a:ea typeface="微软雅黑" panose="020B0503020204020204" pitchFamily="34" charset="-122"/>
              </a:rPr>
              <a:t>、绘制示意图。</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3</a:t>
            </a:r>
            <a:r>
              <a:rPr lang="zh-CN" altLang="en-US" b="1" dirty="0">
                <a:solidFill>
                  <a:srgbClr val="333333"/>
                </a:solidFill>
                <a:latin typeface="微软雅黑" panose="020B0503020204020204" pitchFamily="34" charset="-122"/>
                <a:ea typeface="微软雅黑" panose="020B0503020204020204" pitchFamily="34" charset="-122"/>
              </a:rPr>
              <a:t>、绘制流程图。</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4</a:t>
            </a:r>
            <a:r>
              <a:rPr lang="zh-CN" altLang="en-US" b="1" dirty="0">
                <a:solidFill>
                  <a:srgbClr val="333333"/>
                </a:solidFill>
                <a:latin typeface="微软雅黑" panose="020B0503020204020204" pitchFamily="34" charset="-122"/>
                <a:ea typeface="微软雅黑" panose="020B0503020204020204" pitchFamily="34" charset="-122"/>
              </a:rPr>
              <a:t>、交互设计。</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5</a:t>
            </a:r>
            <a:r>
              <a:rPr lang="zh-CN" altLang="en-US" b="1" dirty="0">
                <a:solidFill>
                  <a:srgbClr val="333333"/>
                </a:solidFill>
                <a:latin typeface="微软雅黑" panose="020B0503020204020204" pitchFamily="34" charset="-122"/>
                <a:ea typeface="微软雅黑" panose="020B0503020204020204" pitchFamily="34" charset="-122"/>
              </a:rPr>
              <a:t>、输出网站原型。</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6</a:t>
            </a:r>
            <a:r>
              <a:rPr lang="zh-CN" altLang="en-US" b="1" dirty="0">
                <a:solidFill>
                  <a:srgbClr val="333333"/>
                </a:solidFill>
                <a:latin typeface="微软雅黑" panose="020B0503020204020204" pitchFamily="34" charset="-122"/>
                <a:ea typeface="微软雅黑" panose="020B0503020204020204" pitchFamily="34" charset="-122"/>
              </a:rPr>
              <a:t>、输出</a:t>
            </a:r>
            <a:r>
              <a:rPr lang="en-US" altLang="zh-CN" b="1" dirty="0">
                <a:solidFill>
                  <a:srgbClr val="333333"/>
                </a:solidFill>
                <a:latin typeface="微软雅黑" panose="020B0503020204020204" pitchFamily="34" charset="-122"/>
                <a:ea typeface="微软雅黑" panose="020B0503020204020204" pitchFamily="34" charset="-122"/>
              </a:rPr>
              <a:t>WORD</a:t>
            </a:r>
            <a:r>
              <a:rPr lang="zh-CN" altLang="en-US" b="1" dirty="0">
                <a:solidFill>
                  <a:srgbClr val="333333"/>
                </a:solidFill>
                <a:latin typeface="微软雅黑" panose="020B0503020204020204" pitchFamily="34" charset="-122"/>
                <a:ea typeface="微软雅黑" panose="020B0503020204020204" pitchFamily="34" charset="-122"/>
              </a:rPr>
              <a:t>格式规格文件。</a:t>
            </a:r>
            <a:endParaRPr lang="zh-CN" altLang="en-US"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3D21664-859A-43DB-BE50-637F19861D41}"/>
              </a:ext>
            </a:extLst>
          </p:cNvPr>
          <p:cNvPicPr>
            <a:picLocks noChangeAspect="1"/>
          </p:cNvPicPr>
          <p:nvPr/>
        </p:nvPicPr>
        <p:blipFill>
          <a:blip r:embed="rId2"/>
          <a:stretch>
            <a:fillRect/>
          </a:stretch>
        </p:blipFill>
        <p:spPr>
          <a:xfrm>
            <a:off x="5092453" y="50676"/>
            <a:ext cx="2880320" cy="2158011"/>
          </a:xfrm>
          <a:prstGeom prst="rect">
            <a:avLst/>
          </a:prstGeom>
        </p:spPr>
      </p:pic>
      <p:sp>
        <p:nvSpPr>
          <p:cNvPr id="16" name="文本框 15">
            <a:extLst>
              <a:ext uri="{FF2B5EF4-FFF2-40B4-BE49-F238E27FC236}">
                <a16:creationId xmlns:a16="http://schemas.microsoft.com/office/drawing/2014/main" id="{653F2A93-12A8-4CE7-BD8E-E3E0E8244D58}"/>
              </a:ext>
            </a:extLst>
          </p:cNvPr>
          <p:cNvSpPr txBox="1"/>
          <p:nvPr/>
        </p:nvSpPr>
        <p:spPr>
          <a:xfrm>
            <a:off x="6300192" y="4803204"/>
            <a:ext cx="3133501"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示意图</a:t>
            </a:r>
          </a:p>
        </p:txBody>
      </p:sp>
      <p:pic>
        <p:nvPicPr>
          <p:cNvPr id="5" name="图片 4">
            <a:extLst>
              <a:ext uri="{FF2B5EF4-FFF2-40B4-BE49-F238E27FC236}">
                <a16:creationId xmlns:a16="http://schemas.microsoft.com/office/drawing/2014/main" id="{C24ABB1D-3652-4A8F-9991-7F77E5302B06}"/>
              </a:ext>
            </a:extLst>
          </p:cNvPr>
          <p:cNvPicPr>
            <a:picLocks noChangeAspect="1"/>
          </p:cNvPicPr>
          <p:nvPr/>
        </p:nvPicPr>
        <p:blipFill>
          <a:blip r:embed="rId3"/>
          <a:stretch>
            <a:fillRect/>
          </a:stretch>
        </p:blipFill>
        <p:spPr>
          <a:xfrm>
            <a:off x="5180844" y="2498948"/>
            <a:ext cx="2824709" cy="2340725"/>
          </a:xfrm>
          <a:prstGeom prst="rect">
            <a:avLst/>
          </a:prstGeom>
        </p:spPr>
      </p:pic>
    </p:spTree>
    <p:extLst>
      <p:ext uri="{BB962C8B-B14F-4D97-AF65-F5344CB8AC3E}">
        <p14:creationId xmlns:p14="http://schemas.microsoft.com/office/powerpoint/2010/main" val="3348622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03</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4957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界面原型工具</a:t>
            </a:r>
            <a:endParaRPr lang="en-US" altLang="zh-CN" sz="1600" b="1" dirty="0">
              <a:solidFill>
                <a:srgbClr val="EA5514"/>
              </a:solidFill>
              <a:latin typeface="微软雅黑" pitchFamily="34" charset="-122"/>
              <a:ea typeface="微软雅黑" pitchFamily="34" charset="-122"/>
              <a:cs typeface="宋体" pitchFamily="2" charset="-122"/>
            </a:endParaRPr>
          </a:p>
        </p:txBody>
      </p:sp>
      <p:pic>
        <p:nvPicPr>
          <p:cNvPr id="3" name="图片 2">
            <a:extLst>
              <a:ext uri="{FF2B5EF4-FFF2-40B4-BE49-F238E27FC236}">
                <a16:creationId xmlns:a16="http://schemas.microsoft.com/office/drawing/2014/main" id="{9C40FCF5-1892-49CD-8531-90C528F0BE3F}"/>
              </a:ext>
            </a:extLst>
          </p:cNvPr>
          <p:cNvPicPr>
            <a:picLocks noChangeAspect="1"/>
          </p:cNvPicPr>
          <p:nvPr/>
        </p:nvPicPr>
        <p:blipFill>
          <a:blip r:embed="rId2"/>
          <a:stretch>
            <a:fillRect/>
          </a:stretch>
        </p:blipFill>
        <p:spPr>
          <a:xfrm>
            <a:off x="1331640" y="842764"/>
            <a:ext cx="6862635" cy="3674623"/>
          </a:xfrm>
          <a:prstGeom prst="rect">
            <a:avLst/>
          </a:prstGeom>
        </p:spPr>
      </p:pic>
      <p:sp>
        <p:nvSpPr>
          <p:cNvPr id="4" name="箭头: 右 3">
            <a:extLst>
              <a:ext uri="{FF2B5EF4-FFF2-40B4-BE49-F238E27FC236}">
                <a16:creationId xmlns:a16="http://schemas.microsoft.com/office/drawing/2014/main" id="{9DB46439-1760-4B8D-8F2B-2726B09A914E}"/>
              </a:ext>
            </a:extLst>
          </p:cNvPr>
          <p:cNvSpPr/>
          <p:nvPr/>
        </p:nvSpPr>
        <p:spPr>
          <a:xfrm>
            <a:off x="903462" y="884575"/>
            <a:ext cx="496924"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72F292F-7FD6-4DAA-B4BF-72C9E19C2910}"/>
              </a:ext>
            </a:extLst>
          </p:cNvPr>
          <p:cNvSpPr txBox="1"/>
          <p:nvPr/>
        </p:nvSpPr>
        <p:spPr>
          <a:xfrm>
            <a:off x="34379" y="849184"/>
            <a:ext cx="924752" cy="369332"/>
          </a:xfrm>
          <a:prstGeom prst="rect">
            <a:avLst/>
          </a:prstGeom>
          <a:noFill/>
        </p:spPr>
        <p:txBody>
          <a:bodyPr wrap="square">
            <a:spAutoFit/>
          </a:bodyPr>
          <a:lstStyle/>
          <a:p>
            <a:r>
              <a:rPr lang="zh-CN" altLang="en-US" b="1" i="0" dirty="0">
                <a:solidFill>
                  <a:srgbClr val="333333"/>
                </a:solidFill>
                <a:effectLst/>
                <a:latin typeface="微软雅黑" panose="020B0503020204020204" pitchFamily="34" charset="-122"/>
                <a:ea typeface="微软雅黑" panose="020B0503020204020204" pitchFamily="34" charset="-122"/>
              </a:rPr>
              <a:t>菜单栏</a:t>
            </a:r>
            <a:endParaRPr lang="zh-CN" altLang="en-US" b="1" dirty="0">
              <a:latin typeface="微软雅黑" panose="020B0503020204020204" pitchFamily="34" charset="-122"/>
              <a:ea typeface="微软雅黑" panose="020B0503020204020204" pitchFamily="34" charset="-122"/>
            </a:endParaRPr>
          </a:p>
        </p:txBody>
      </p:sp>
      <p:sp>
        <p:nvSpPr>
          <p:cNvPr id="17" name="箭头: 右 16">
            <a:extLst>
              <a:ext uri="{FF2B5EF4-FFF2-40B4-BE49-F238E27FC236}">
                <a16:creationId xmlns:a16="http://schemas.microsoft.com/office/drawing/2014/main" id="{225DBFFF-0996-4CC5-A833-5B0072E67173}"/>
              </a:ext>
            </a:extLst>
          </p:cNvPr>
          <p:cNvSpPr/>
          <p:nvPr/>
        </p:nvSpPr>
        <p:spPr>
          <a:xfrm rot="10800000">
            <a:off x="7956374" y="1134872"/>
            <a:ext cx="43204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5463165-51C4-4F08-9CCC-F94F6EFA6425}"/>
              </a:ext>
            </a:extLst>
          </p:cNvPr>
          <p:cNvSpPr txBox="1"/>
          <p:nvPr/>
        </p:nvSpPr>
        <p:spPr>
          <a:xfrm>
            <a:off x="8327768" y="1073316"/>
            <a:ext cx="924752" cy="369332"/>
          </a:xfrm>
          <a:prstGeom prst="rect">
            <a:avLst/>
          </a:prstGeom>
          <a:noFill/>
        </p:spPr>
        <p:txBody>
          <a:bodyPr wrap="square">
            <a:spAutoFit/>
          </a:bodyPr>
          <a:lstStyle/>
          <a:p>
            <a:r>
              <a:rPr lang="zh-CN" altLang="en-US" b="1" i="0" dirty="0">
                <a:solidFill>
                  <a:srgbClr val="333333"/>
                </a:solidFill>
                <a:effectLst/>
                <a:latin typeface="微软雅黑" panose="020B0503020204020204" pitchFamily="34" charset="-122"/>
                <a:ea typeface="微软雅黑" panose="020B0503020204020204" pitchFamily="34" charset="-122"/>
              </a:rPr>
              <a:t>工具栏</a:t>
            </a:r>
            <a:endParaRPr lang="zh-CN" altLang="en-US" b="1" dirty="0">
              <a:latin typeface="微软雅黑" panose="020B0503020204020204" pitchFamily="34" charset="-122"/>
              <a:ea typeface="微软雅黑" panose="020B0503020204020204" pitchFamily="34" charset="-122"/>
            </a:endParaRPr>
          </a:p>
        </p:txBody>
      </p:sp>
      <p:sp>
        <p:nvSpPr>
          <p:cNvPr id="19" name="箭头: 右 18">
            <a:extLst>
              <a:ext uri="{FF2B5EF4-FFF2-40B4-BE49-F238E27FC236}">
                <a16:creationId xmlns:a16="http://schemas.microsoft.com/office/drawing/2014/main" id="{5C934340-DDE9-4ECC-B302-550F729D7085}"/>
              </a:ext>
            </a:extLst>
          </p:cNvPr>
          <p:cNvSpPr/>
          <p:nvPr/>
        </p:nvSpPr>
        <p:spPr>
          <a:xfrm>
            <a:off x="889168" y="3335719"/>
            <a:ext cx="496924"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0C5E65FD-6917-4B9D-A18D-1D3AE0EC0952}"/>
              </a:ext>
            </a:extLst>
          </p:cNvPr>
          <p:cNvSpPr txBox="1"/>
          <p:nvPr/>
        </p:nvSpPr>
        <p:spPr>
          <a:xfrm>
            <a:off x="24973" y="3291036"/>
            <a:ext cx="924752" cy="369332"/>
          </a:xfrm>
          <a:prstGeom prst="rect">
            <a:avLst/>
          </a:prstGeom>
          <a:noFill/>
        </p:spPr>
        <p:txBody>
          <a:bodyPr wrap="square">
            <a:spAutoFit/>
          </a:bodyPr>
          <a:lstStyle/>
          <a:p>
            <a:r>
              <a:rPr lang="zh-CN" altLang="en-US" b="1" dirty="0">
                <a:solidFill>
                  <a:srgbClr val="333333"/>
                </a:solidFill>
                <a:latin typeface="微软雅黑" panose="020B0503020204020204" pitchFamily="34" charset="-122"/>
                <a:ea typeface="微软雅黑" panose="020B0503020204020204" pitchFamily="34" charset="-122"/>
              </a:rPr>
              <a:t>功能区</a:t>
            </a:r>
            <a:endParaRPr lang="zh-CN" altLang="en-US" b="1" dirty="0">
              <a:latin typeface="微软雅黑" panose="020B0503020204020204" pitchFamily="34" charset="-122"/>
              <a:ea typeface="微软雅黑" panose="020B0503020204020204" pitchFamily="34" charset="-122"/>
            </a:endParaRPr>
          </a:p>
        </p:txBody>
      </p:sp>
      <p:sp>
        <p:nvSpPr>
          <p:cNvPr id="21" name="箭头: 右 20">
            <a:extLst>
              <a:ext uri="{FF2B5EF4-FFF2-40B4-BE49-F238E27FC236}">
                <a16:creationId xmlns:a16="http://schemas.microsoft.com/office/drawing/2014/main" id="{5544194F-90D0-4F2C-9FF4-FB9E07AD7402}"/>
              </a:ext>
            </a:extLst>
          </p:cNvPr>
          <p:cNvSpPr/>
          <p:nvPr/>
        </p:nvSpPr>
        <p:spPr>
          <a:xfrm rot="10800000">
            <a:off x="7956374" y="2128456"/>
            <a:ext cx="43204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C4024EF-579B-49EA-AEB9-3592BE28B2B7}"/>
              </a:ext>
            </a:extLst>
          </p:cNvPr>
          <p:cNvSpPr txBox="1"/>
          <p:nvPr/>
        </p:nvSpPr>
        <p:spPr>
          <a:xfrm>
            <a:off x="8327768" y="2066900"/>
            <a:ext cx="924752" cy="369332"/>
          </a:xfrm>
          <a:prstGeom prst="rect">
            <a:avLst/>
          </a:prstGeom>
          <a:noFill/>
        </p:spPr>
        <p:txBody>
          <a:bodyPr wrap="square">
            <a:spAutoFit/>
          </a:bodyPr>
          <a:lstStyle/>
          <a:p>
            <a:r>
              <a:rPr lang="zh-CN" altLang="en-US" b="1" i="0" dirty="0">
                <a:solidFill>
                  <a:srgbClr val="333333"/>
                </a:solidFill>
                <a:effectLst/>
                <a:latin typeface="微软雅黑" panose="020B0503020204020204" pitchFamily="34" charset="-122"/>
                <a:ea typeface="微软雅黑" panose="020B0503020204020204" pitchFamily="34" charset="-122"/>
              </a:rPr>
              <a:t>功能区</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6123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306030" y="2212664"/>
            <a:ext cx="372235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40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什么是界面原型</a:t>
            </a: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03</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4957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界面原型工具</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2" name="文本框 11">
            <a:extLst>
              <a:ext uri="{FF2B5EF4-FFF2-40B4-BE49-F238E27FC236}">
                <a16:creationId xmlns:a16="http://schemas.microsoft.com/office/drawing/2014/main" id="{02BF2F61-F0F2-4942-A909-6112E955B611}"/>
              </a:ext>
            </a:extLst>
          </p:cNvPr>
          <p:cNvSpPr txBox="1"/>
          <p:nvPr/>
        </p:nvSpPr>
        <p:spPr>
          <a:xfrm>
            <a:off x="785455" y="1058788"/>
            <a:ext cx="3345273" cy="3139321"/>
          </a:xfrm>
          <a:prstGeom prst="rect">
            <a:avLst/>
          </a:prstGeom>
          <a:noFill/>
        </p:spPr>
        <p:txBody>
          <a:bodyPr wrap="square">
            <a:spAutoFit/>
          </a:bodyPr>
          <a:lstStyle/>
          <a:p>
            <a:r>
              <a:rPr lang="zh-CN" altLang="en-US" b="1" i="0" dirty="0">
                <a:solidFill>
                  <a:srgbClr val="333333"/>
                </a:solidFill>
                <a:effectLst/>
                <a:latin typeface="微软雅黑" panose="020B0503020204020204" pitchFamily="34" charset="-122"/>
                <a:ea typeface="微软雅黑" panose="020B0503020204020204" pitchFamily="34" charset="-122"/>
              </a:rPr>
              <a:t>墨刀是一款</a:t>
            </a:r>
            <a:r>
              <a:rPr lang="zh-CN" altLang="en-US" b="1" i="0" dirty="0">
                <a:solidFill>
                  <a:srgbClr val="EA5514"/>
                </a:solidFill>
                <a:effectLst/>
                <a:latin typeface="微软雅黑" panose="020B0503020204020204" pitchFamily="34" charset="-122"/>
                <a:ea typeface="微软雅黑" panose="020B0503020204020204" pitchFamily="34" charset="-122"/>
              </a:rPr>
              <a:t>在线原型设计与协同工具</a:t>
            </a:r>
            <a:r>
              <a:rPr lang="zh-CN" altLang="en-US" b="1" i="0" dirty="0">
                <a:solidFill>
                  <a:srgbClr val="333333"/>
                </a:solidFill>
                <a:effectLst/>
                <a:latin typeface="微软雅黑" panose="020B0503020204020204" pitchFamily="34" charset="-122"/>
                <a:ea typeface="微软雅黑" panose="020B0503020204020204" pitchFamily="34" charset="-122"/>
              </a:rPr>
              <a:t>，借助墨刀，产品经理、设计师、开发、销售、运营及创业者等用户群体，能够搭建为产品原型，演示项目效果。墨刀同时也是协作平台，项目成员可以协作编辑、审阅 ，不管是产品想法展示，还是向客户收集产品反馈，向投资人进行</a:t>
            </a:r>
            <a:r>
              <a:rPr lang="en-US" altLang="zh-CN" b="1" i="0" dirty="0">
                <a:solidFill>
                  <a:srgbClr val="333333"/>
                </a:solidFill>
                <a:effectLst/>
                <a:latin typeface="微软雅黑" panose="020B0503020204020204" pitchFamily="34" charset="-122"/>
                <a:ea typeface="微软雅黑" panose="020B0503020204020204" pitchFamily="34" charset="-122"/>
              </a:rPr>
              <a:t>Demo</a:t>
            </a:r>
            <a:r>
              <a:rPr lang="zh-CN" altLang="en-US" b="1" i="0" dirty="0">
                <a:solidFill>
                  <a:srgbClr val="333333"/>
                </a:solidFill>
                <a:effectLst/>
                <a:latin typeface="微软雅黑" panose="020B0503020204020204" pitchFamily="34" charset="-122"/>
                <a:ea typeface="微软雅黑" panose="020B0503020204020204" pitchFamily="34" charset="-122"/>
              </a:rPr>
              <a:t>展示，或是在团队内部协作沟通、项目管理。</a:t>
            </a: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1E28ED8-1B98-4E02-B99B-1D5B1D364EEA}"/>
              </a:ext>
            </a:extLst>
          </p:cNvPr>
          <p:cNvSpPr txBox="1"/>
          <p:nvPr/>
        </p:nvSpPr>
        <p:spPr>
          <a:xfrm>
            <a:off x="6962451" y="2786980"/>
            <a:ext cx="3133501"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墨刀图标</a:t>
            </a:r>
          </a:p>
        </p:txBody>
      </p:sp>
      <p:pic>
        <p:nvPicPr>
          <p:cNvPr id="2050" name="Picture 2">
            <a:extLst>
              <a:ext uri="{FF2B5EF4-FFF2-40B4-BE49-F238E27FC236}">
                <a16:creationId xmlns:a16="http://schemas.microsoft.com/office/drawing/2014/main" id="{B8344482-3E2F-4AF8-B088-BEA3E5612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058788"/>
            <a:ext cx="2301018" cy="149349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555DFBE-9A9A-4FBC-9D2D-C7C5948D744A}"/>
              </a:ext>
            </a:extLst>
          </p:cNvPr>
          <p:cNvSpPr/>
          <p:nvPr/>
        </p:nvSpPr>
        <p:spPr>
          <a:xfrm>
            <a:off x="3938407" y="589138"/>
            <a:ext cx="646331" cy="369332"/>
          </a:xfrm>
          <a:prstGeom prst="rect">
            <a:avLst/>
          </a:prstGeom>
        </p:spPr>
        <p:txBody>
          <a:bodyPr wrap="none">
            <a:spAutoFit/>
          </a:bodyPr>
          <a:lstStyle/>
          <a:p>
            <a:r>
              <a:rPr lang="zh-CN" altLang="en-US" b="1" dirty="0">
                <a:solidFill>
                  <a:srgbClr val="EA5514"/>
                </a:solidFill>
                <a:latin typeface="微软雅黑" panose="020B0503020204020204" pitchFamily="34" charset="-122"/>
                <a:ea typeface="微软雅黑" panose="020B0503020204020204" pitchFamily="34" charset="-122"/>
              </a:rPr>
              <a:t>墨刀</a:t>
            </a:r>
            <a:endParaRPr lang="zh-CN" altLang="en-US" dirty="0">
              <a:solidFill>
                <a:srgbClr val="EA5514"/>
              </a:solidFill>
            </a:endParaRPr>
          </a:p>
        </p:txBody>
      </p:sp>
    </p:spTree>
    <p:extLst>
      <p:ext uri="{BB962C8B-B14F-4D97-AF65-F5344CB8AC3E}">
        <p14:creationId xmlns:p14="http://schemas.microsoft.com/office/powerpoint/2010/main" val="2875699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03</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4957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界面原型工具</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2" name="文本框 11">
            <a:extLst>
              <a:ext uri="{FF2B5EF4-FFF2-40B4-BE49-F238E27FC236}">
                <a16:creationId xmlns:a16="http://schemas.microsoft.com/office/drawing/2014/main" id="{02BF2F61-F0F2-4942-A909-6112E955B611}"/>
              </a:ext>
            </a:extLst>
          </p:cNvPr>
          <p:cNvSpPr txBox="1"/>
          <p:nvPr/>
        </p:nvSpPr>
        <p:spPr>
          <a:xfrm>
            <a:off x="794679" y="1346820"/>
            <a:ext cx="3345273" cy="369332"/>
          </a:xfrm>
          <a:prstGeom prst="rect">
            <a:avLst/>
          </a:prstGeom>
          <a:noFill/>
        </p:spPr>
        <p:txBody>
          <a:bodyPr wrap="square">
            <a:spAutoFit/>
          </a:bodyPr>
          <a:lstStyle/>
          <a:p>
            <a:r>
              <a:rPr lang="zh-CN" altLang="en-US" b="1" i="0" dirty="0">
                <a:solidFill>
                  <a:srgbClr val="333333"/>
                </a:solidFill>
                <a:effectLst/>
                <a:latin typeface="微软雅黑" panose="020B0503020204020204" pitchFamily="34" charset="-122"/>
                <a:ea typeface="微软雅黑" panose="020B0503020204020204" pitchFamily="34" charset="-122"/>
              </a:rPr>
              <a:t>墨刀的</a:t>
            </a:r>
            <a:r>
              <a:rPr lang="zh-CN" altLang="en-US" b="1" i="0" dirty="0">
                <a:solidFill>
                  <a:srgbClr val="EA5514"/>
                </a:solidFill>
                <a:effectLst/>
                <a:latin typeface="微软雅黑" panose="020B0503020204020204" pitchFamily="34" charset="-122"/>
                <a:ea typeface="微软雅黑" panose="020B0503020204020204" pitchFamily="34" charset="-122"/>
              </a:rPr>
              <a:t>主要功能</a:t>
            </a:r>
            <a:endParaRPr lang="zh-CN" altLang="en-US" b="1" dirty="0">
              <a:solidFill>
                <a:srgbClr val="EA5514"/>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1E28ED8-1B98-4E02-B99B-1D5B1D364EEA}"/>
              </a:ext>
            </a:extLst>
          </p:cNvPr>
          <p:cNvSpPr txBox="1"/>
          <p:nvPr/>
        </p:nvSpPr>
        <p:spPr>
          <a:xfrm>
            <a:off x="6156176" y="2221949"/>
            <a:ext cx="3133501"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原型交互图</a:t>
            </a:r>
          </a:p>
        </p:txBody>
      </p:sp>
      <p:sp>
        <p:nvSpPr>
          <p:cNvPr id="13" name="文本框 12">
            <a:extLst>
              <a:ext uri="{FF2B5EF4-FFF2-40B4-BE49-F238E27FC236}">
                <a16:creationId xmlns:a16="http://schemas.microsoft.com/office/drawing/2014/main" id="{704C8DC9-DA97-4EF7-B580-2B4E6059E2A6}"/>
              </a:ext>
            </a:extLst>
          </p:cNvPr>
          <p:cNvSpPr txBox="1"/>
          <p:nvPr/>
        </p:nvSpPr>
        <p:spPr>
          <a:xfrm>
            <a:off x="739122" y="2087959"/>
            <a:ext cx="3345273" cy="1477328"/>
          </a:xfrm>
          <a:prstGeom prst="rect">
            <a:avLst/>
          </a:prstGeom>
          <a:noFill/>
        </p:spPr>
        <p:txBody>
          <a:bodyPr wrap="square">
            <a:spAutoFit/>
          </a:bodyPr>
          <a:lstStyle/>
          <a:p>
            <a:r>
              <a:rPr lang="en-US" altLang="zh-CN" b="1" i="0" dirty="0">
                <a:solidFill>
                  <a:srgbClr val="333333"/>
                </a:solidFill>
                <a:effectLst/>
                <a:latin typeface="微软雅黑" panose="020B0503020204020204" pitchFamily="34" charset="-122"/>
                <a:ea typeface="微软雅黑" panose="020B0503020204020204" pitchFamily="34" charset="-122"/>
              </a:rPr>
              <a:t>1</a:t>
            </a:r>
            <a:r>
              <a:rPr lang="zh-CN" altLang="en-US" b="1" i="0" dirty="0">
                <a:solidFill>
                  <a:srgbClr val="333333"/>
                </a:solidFill>
                <a:effectLst/>
                <a:latin typeface="微软雅黑" panose="020B0503020204020204" pitchFamily="34" charset="-122"/>
                <a:ea typeface="微软雅黑" panose="020B0503020204020204" pitchFamily="34" charset="-122"/>
              </a:rPr>
              <a:t>、绘制原型交互图。</a:t>
            </a:r>
            <a:endParaRPr lang="en-US" altLang="zh-CN" b="1" i="0" dirty="0">
              <a:solidFill>
                <a:srgbClr val="333333"/>
              </a:solidFill>
              <a:effectLst/>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2</a:t>
            </a:r>
            <a:r>
              <a:rPr lang="zh-CN" altLang="en-US" b="1" dirty="0">
                <a:solidFill>
                  <a:srgbClr val="333333"/>
                </a:solidFill>
                <a:latin typeface="微软雅黑" panose="020B0503020204020204" pitchFamily="34" charset="-122"/>
                <a:ea typeface="微软雅黑" panose="020B0503020204020204" pitchFamily="34" charset="-122"/>
              </a:rPr>
              <a:t>、在线设计协作。</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3</a:t>
            </a:r>
            <a:r>
              <a:rPr lang="zh-CN" altLang="en-US" b="1" dirty="0">
                <a:solidFill>
                  <a:srgbClr val="333333"/>
                </a:solidFill>
                <a:latin typeface="微软雅黑" panose="020B0503020204020204" pitchFamily="34" charset="-122"/>
                <a:ea typeface="微软雅黑" panose="020B0503020204020204" pitchFamily="34" charset="-122"/>
              </a:rPr>
              <a:t>、绘制流程图。</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4</a:t>
            </a:r>
            <a:r>
              <a:rPr lang="zh-CN" altLang="en-US" b="1" dirty="0">
                <a:solidFill>
                  <a:srgbClr val="333333"/>
                </a:solidFill>
                <a:latin typeface="微软雅黑" panose="020B0503020204020204" pitchFamily="34" charset="-122"/>
                <a:ea typeface="微软雅黑" panose="020B0503020204020204" pitchFamily="34" charset="-122"/>
              </a:rPr>
              <a:t>、交互设计。</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5</a:t>
            </a:r>
            <a:r>
              <a:rPr lang="zh-CN" altLang="en-US" b="1" dirty="0">
                <a:solidFill>
                  <a:srgbClr val="333333"/>
                </a:solidFill>
                <a:latin typeface="微软雅黑" panose="020B0503020204020204" pitchFamily="34" charset="-122"/>
                <a:ea typeface="微软雅黑" panose="020B0503020204020204" pitchFamily="34" charset="-122"/>
              </a:rPr>
              <a:t>、提供</a:t>
            </a:r>
            <a:r>
              <a:rPr lang="zh-CN" altLang="en-US" b="1" dirty="0">
                <a:solidFill>
                  <a:srgbClr val="EA5514"/>
                </a:solidFill>
                <a:latin typeface="微软雅黑" panose="020B0503020204020204" pitchFamily="34" charset="-122"/>
                <a:ea typeface="微软雅黑" panose="020B0503020204020204" pitchFamily="34" charset="-122"/>
              </a:rPr>
              <a:t>海量素材</a:t>
            </a:r>
            <a:r>
              <a:rPr lang="zh-CN" altLang="en-US" b="1" dirty="0">
                <a:solidFill>
                  <a:srgbClr val="333333"/>
                </a:solidFill>
                <a:latin typeface="微软雅黑" panose="020B0503020204020204" pitchFamily="34" charset="-122"/>
                <a:ea typeface="微软雅黑" panose="020B0503020204020204" pitchFamily="34" charset="-122"/>
              </a:rPr>
              <a:t>。</a:t>
            </a:r>
            <a:endParaRPr lang="en-US" altLang="zh-CN" b="1" dirty="0">
              <a:solidFill>
                <a:srgbClr val="333333"/>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53F2A93-12A8-4CE7-BD8E-E3E0E8244D58}"/>
              </a:ext>
            </a:extLst>
          </p:cNvPr>
          <p:cNvSpPr txBox="1"/>
          <p:nvPr/>
        </p:nvSpPr>
        <p:spPr>
          <a:xfrm>
            <a:off x="6300192" y="4803204"/>
            <a:ext cx="3133501"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流程图</a:t>
            </a:r>
          </a:p>
        </p:txBody>
      </p:sp>
      <p:pic>
        <p:nvPicPr>
          <p:cNvPr id="7" name="图片 6">
            <a:extLst>
              <a:ext uri="{FF2B5EF4-FFF2-40B4-BE49-F238E27FC236}">
                <a16:creationId xmlns:a16="http://schemas.microsoft.com/office/drawing/2014/main" id="{6A2907E4-BF74-42C9-A4C5-DF04D554A3E8}"/>
              </a:ext>
            </a:extLst>
          </p:cNvPr>
          <p:cNvPicPr>
            <a:picLocks noChangeAspect="1"/>
          </p:cNvPicPr>
          <p:nvPr/>
        </p:nvPicPr>
        <p:blipFill>
          <a:blip r:embed="rId2"/>
          <a:stretch>
            <a:fillRect/>
          </a:stretch>
        </p:blipFill>
        <p:spPr>
          <a:xfrm>
            <a:off x="4789944" y="2543389"/>
            <a:ext cx="3746394" cy="2186890"/>
          </a:xfrm>
          <a:prstGeom prst="rect">
            <a:avLst/>
          </a:prstGeom>
        </p:spPr>
      </p:pic>
      <p:pic>
        <p:nvPicPr>
          <p:cNvPr id="9" name="图片 8">
            <a:extLst>
              <a:ext uri="{FF2B5EF4-FFF2-40B4-BE49-F238E27FC236}">
                <a16:creationId xmlns:a16="http://schemas.microsoft.com/office/drawing/2014/main" id="{6305E4F1-ABB5-4562-ABA8-98CFA4902F2C}"/>
              </a:ext>
            </a:extLst>
          </p:cNvPr>
          <p:cNvPicPr>
            <a:picLocks noChangeAspect="1"/>
          </p:cNvPicPr>
          <p:nvPr/>
        </p:nvPicPr>
        <p:blipFill>
          <a:blip r:embed="rId3"/>
          <a:stretch>
            <a:fillRect/>
          </a:stretch>
        </p:blipFill>
        <p:spPr>
          <a:xfrm>
            <a:off x="4737565" y="103942"/>
            <a:ext cx="3704840" cy="2017588"/>
          </a:xfrm>
          <a:prstGeom prst="rect">
            <a:avLst/>
          </a:prstGeom>
        </p:spPr>
      </p:pic>
    </p:spTree>
    <p:extLst>
      <p:ext uri="{BB962C8B-B14F-4D97-AF65-F5344CB8AC3E}">
        <p14:creationId xmlns:p14="http://schemas.microsoft.com/office/powerpoint/2010/main" val="3496142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03</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4957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界面原型工具</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2" name="文本框 11">
            <a:extLst>
              <a:ext uri="{FF2B5EF4-FFF2-40B4-BE49-F238E27FC236}">
                <a16:creationId xmlns:a16="http://schemas.microsoft.com/office/drawing/2014/main" id="{02BF2F61-F0F2-4942-A909-6112E955B611}"/>
              </a:ext>
            </a:extLst>
          </p:cNvPr>
          <p:cNvSpPr txBox="1"/>
          <p:nvPr/>
        </p:nvSpPr>
        <p:spPr>
          <a:xfrm>
            <a:off x="794680" y="1178664"/>
            <a:ext cx="3345273" cy="2862322"/>
          </a:xfrm>
          <a:prstGeom prst="rect">
            <a:avLst/>
          </a:prstGeom>
          <a:noFill/>
        </p:spPr>
        <p:txBody>
          <a:bodyPr wrap="square">
            <a:spAutoFit/>
          </a:bodyPr>
          <a:lstStyle/>
          <a:p>
            <a:r>
              <a:rPr lang="en-US" altLang="zh-CN" b="1" i="0" dirty="0" err="1">
                <a:solidFill>
                  <a:srgbClr val="333333"/>
                </a:solidFill>
                <a:effectLst/>
                <a:latin typeface="微软雅黑" panose="020B0503020204020204" pitchFamily="34" charset="-122"/>
                <a:ea typeface="微软雅黑" panose="020B0503020204020204" pitchFamily="34" charset="-122"/>
              </a:rPr>
              <a:t>ProtoShare</a:t>
            </a:r>
            <a:r>
              <a:rPr lang="zh-CN" altLang="en-US" b="1" i="0" dirty="0">
                <a:solidFill>
                  <a:srgbClr val="333333"/>
                </a:solidFill>
                <a:effectLst/>
                <a:latin typeface="微软雅黑" panose="020B0503020204020204" pitchFamily="34" charset="-122"/>
                <a:ea typeface="微软雅黑" panose="020B0503020204020204" pitchFamily="34" charset="-122"/>
              </a:rPr>
              <a:t>由</a:t>
            </a:r>
            <a:r>
              <a:rPr lang="en-US" altLang="zh-CN" b="1" i="0" dirty="0">
                <a:solidFill>
                  <a:srgbClr val="333333"/>
                </a:solidFill>
                <a:effectLst/>
                <a:latin typeface="微软雅黑" panose="020B0503020204020204" pitchFamily="34" charset="-122"/>
                <a:ea typeface="微软雅黑" panose="020B0503020204020204" pitchFamily="34" charset="-122"/>
              </a:rPr>
              <a:t>Site9</a:t>
            </a:r>
            <a:r>
              <a:rPr lang="zh-CN" altLang="en-US" b="1" i="0" dirty="0">
                <a:solidFill>
                  <a:srgbClr val="333333"/>
                </a:solidFill>
                <a:effectLst/>
                <a:latin typeface="微软雅黑" panose="020B0503020204020204" pitchFamily="34" charset="-122"/>
                <a:ea typeface="微软雅黑" panose="020B0503020204020204" pitchFamily="34" charset="-122"/>
              </a:rPr>
              <a:t>，</a:t>
            </a:r>
            <a:r>
              <a:rPr lang="en-US" altLang="zh-CN" b="1" i="0" dirty="0">
                <a:solidFill>
                  <a:srgbClr val="333333"/>
                </a:solidFill>
                <a:effectLst/>
                <a:latin typeface="微软雅黑" panose="020B0503020204020204" pitchFamily="34" charset="-122"/>
                <a:ea typeface="微软雅黑" panose="020B0503020204020204" pitchFamily="34" charset="-122"/>
              </a:rPr>
              <a:t>Inc.(</a:t>
            </a:r>
            <a:r>
              <a:rPr lang="en-US" altLang="zh-CN" b="1" i="0" dirty="0" err="1">
                <a:solidFill>
                  <a:srgbClr val="333333"/>
                </a:solidFill>
                <a:effectLst/>
                <a:latin typeface="微软雅黑" panose="020B0503020204020204" pitchFamily="34" charset="-122"/>
                <a:ea typeface="微软雅黑" panose="020B0503020204020204" pitchFamily="34" charset="-122"/>
              </a:rPr>
              <a:t>ProtoShare</a:t>
            </a:r>
            <a:r>
              <a:rPr lang="zh-CN" altLang="en-US" b="1" i="0" dirty="0">
                <a:solidFill>
                  <a:srgbClr val="333333"/>
                </a:solidFill>
                <a:effectLst/>
                <a:latin typeface="微软雅黑" panose="020B0503020204020204" pitchFamily="34" charset="-122"/>
                <a:ea typeface="微软雅黑" panose="020B0503020204020204" pitchFamily="34" charset="-122"/>
              </a:rPr>
              <a:t>和</a:t>
            </a:r>
            <a:r>
              <a:rPr lang="en-US" altLang="zh-CN" b="1" i="0" dirty="0">
                <a:solidFill>
                  <a:srgbClr val="333333"/>
                </a:solidFill>
                <a:effectLst/>
                <a:latin typeface="微软雅黑" panose="020B0503020204020204" pitchFamily="34" charset="-122"/>
                <a:ea typeface="微软雅黑" panose="020B0503020204020204" pitchFamily="34" charset="-122"/>
              </a:rPr>
              <a:t>Two Minute Mobile</a:t>
            </a:r>
            <a:r>
              <a:rPr lang="zh-CN" altLang="en-US" b="1" i="0" dirty="0">
                <a:solidFill>
                  <a:srgbClr val="333333"/>
                </a:solidFill>
                <a:effectLst/>
                <a:latin typeface="微软雅黑" panose="020B0503020204020204" pitchFamily="34" charset="-122"/>
                <a:ea typeface="微软雅黑" panose="020B0503020204020204" pitchFamily="34" charset="-122"/>
              </a:rPr>
              <a:t>的制造商</a:t>
            </a:r>
            <a:r>
              <a:rPr lang="en-US" altLang="zh-CN" b="1" i="0" dirty="0">
                <a:solidFill>
                  <a:srgbClr val="333333"/>
                </a:solidFill>
                <a:effectLst/>
                <a:latin typeface="微软雅黑" panose="020B0503020204020204" pitchFamily="34" charset="-122"/>
                <a:ea typeface="微软雅黑" panose="020B0503020204020204" pitchFamily="34" charset="-122"/>
              </a:rPr>
              <a:t>)</a:t>
            </a:r>
            <a:r>
              <a:rPr lang="zh-CN" altLang="en-US" b="1" i="0" dirty="0">
                <a:solidFill>
                  <a:srgbClr val="333333"/>
                </a:solidFill>
                <a:effectLst/>
                <a:latin typeface="微软雅黑" panose="020B0503020204020204" pitchFamily="34" charset="-122"/>
                <a:ea typeface="微软雅黑" panose="020B0503020204020204" pitchFamily="34" charset="-122"/>
              </a:rPr>
              <a:t>于</a:t>
            </a:r>
            <a:r>
              <a:rPr lang="en-US" altLang="zh-CN" b="1" i="0" dirty="0">
                <a:solidFill>
                  <a:srgbClr val="333333"/>
                </a:solidFill>
                <a:effectLst/>
                <a:latin typeface="微软雅黑" panose="020B0503020204020204" pitchFamily="34" charset="-122"/>
                <a:ea typeface="微软雅黑" panose="020B0503020204020204" pitchFamily="34" charset="-122"/>
              </a:rPr>
              <a:t>2008</a:t>
            </a:r>
            <a:r>
              <a:rPr lang="zh-CN" altLang="en-US" b="1" i="0" dirty="0">
                <a:solidFill>
                  <a:srgbClr val="333333"/>
                </a:solidFill>
                <a:effectLst/>
                <a:latin typeface="微软雅黑" panose="020B0503020204020204" pitchFamily="34" charset="-122"/>
                <a:ea typeface="微软雅黑" panose="020B0503020204020204" pitchFamily="34" charset="-122"/>
              </a:rPr>
              <a:t>年推出，是第一个</a:t>
            </a:r>
            <a:r>
              <a:rPr lang="zh-CN" altLang="en-US" b="1" i="0" dirty="0">
                <a:solidFill>
                  <a:srgbClr val="EA5514"/>
                </a:solidFill>
                <a:effectLst/>
                <a:latin typeface="微软雅黑" panose="020B0503020204020204" pitchFamily="34" charset="-122"/>
                <a:ea typeface="微软雅黑" panose="020B0503020204020204" pitchFamily="34" charset="-122"/>
              </a:rPr>
              <a:t>基于</a:t>
            </a:r>
            <a:r>
              <a:rPr lang="en-US" altLang="zh-CN" b="1" i="0" dirty="0">
                <a:solidFill>
                  <a:srgbClr val="EA5514"/>
                </a:solidFill>
                <a:effectLst/>
                <a:latin typeface="微软雅黑" panose="020B0503020204020204" pitchFamily="34" charset="-122"/>
                <a:ea typeface="微软雅黑" panose="020B0503020204020204" pitchFamily="34" charset="-122"/>
              </a:rPr>
              <a:t>Web</a:t>
            </a:r>
            <a:r>
              <a:rPr lang="zh-CN" altLang="en-US" b="1" i="0" dirty="0">
                <a:solidFill>
                  <a:srgbClr val="EA5514"/>
                </a:solidFill>
                <a:effectLst/>
                <a:latin typeface="微软雅黑" panose="020B0503020204020204" pitchFamily="34" charset="-122"/>
                <a:ea typeface="微软雅黑" panose="020B0503020204020204" pitchFamily="34" charset="-122"/>
              </a:rPr>
              <a:t>的协作式线框图和原型制作工具</a:t>
            </a:r>
            <a:r>
              <a:rPr lang="zh-CN" altLang="en-US" b="1" i="0" dirty="0">
                <a:solidFill>
                  <a:srgbClr val="333333"/>
                </a:solidFill>
                <a:effectLst/>
                <a:latin typeface="微软雅黑" panose="020B0503020204020204" pitchFamily="34" charset="-122"/>
                <a:ea typeface="微软雅黑" panose="020B0503020204020204" pitchFamily="34" charset="-122"/>
              </a:rPr>
              <a:t>。</a:t>
            </a:r>
            <a:r>
              <a:rPr lang="en-US" altLang="zh-CN" b="1" i="0" dirty="0" err="1">
                <a:solidFill>
                  <a:srgbClr val="333333"/>
                </a:solidFill>
                <a:effectLst/>
                <a:latin typeface="微软雅黑" panose="020B0503020204020204" pitchFamily="34" charset="-122"/>
                <a:ea typeface="微软雅黑" panose="020B0503020204020204" pitchFamily="34" charset="-122"/>
              </a:rPr>
              <a:t>ProtoShare</a:t>
            </a:r>
            <a:r>
              <a:rPr lang="zh-CN" altLang="en-US" b="1" i="0" dirty="0">
                <a:solidFill>
                  <a:srgbClr val="333333"/>
                </a:solidFill>
                <a:effectLst/>
                <a:latin typeface="微软雅黑" panose="020B0503020204020204" pitchFamily="34" charset="-122"/>
                <a:ea typeface="微软雅黑" panose="020B0503020204020204" pitchFamily="34" charset="-122"/>
              </a:rPr>
              <a:t>是一个易于使用的协作式原型制作工具，可帮助团队使用网站线框，交互式软件和移动原型来可视化需求，同时进行实时协作。</a:t>
            </a: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1E28ED8-1B98-4E02-B99B-1D5B1D364EEA}"/>
              </a:ext>
            </a:extLst>
          </p:cNvPr>
          <p:cNvSpPr txBox="1"/>
          <p:nvPr/>
        </p:nvSpPr>
        <p:spPr>
          <a:xfrm>
            <a:off x="5868144" y="2786980"/>
            <a:ext cx="3133501" cy="307777"/>
          </a:xfrm>
          <a:prstGeom prst="rect">
            <a:avLst/>
          </a:prstGeom>
          <a:noFill/>
        </p:spPr>
        <p:txBody>
          <a:bodyPr wrap="square">
            <a:spAutoFit/>
          </a:bodyPr>
          <a:lstStyle/>
          <a:p>
            <a:r>
              <a:rPr lang="en-US" altLang="zh-CN" sz="1400" dirty="0" err="1">
                <a:latin typeface="微软雅黑" panose="020B0503020204020204" pitchFamily="34" charset="-122"/>
                <a:ea typeface="微软雅黑" panose="020B0503020204020204" pitchFamily="34" charset="-122"/>
              </a:rPr>
              <a:t>ProtoShare</a:t>
            </a:r>
            <a:r>
              <a:rPr lang="zh-CN" altLang="en-US" sz="1400" dirty="0">
                <a:latin typeface="微软雅黑" panose="020B0503020204020204" pitchFamily="34" charset="-122"/>
                <a:ea typeface="微软雅黑" panose="020B0503020204020204" pitchFamily="34" charset="-122"/>
              </a:rPr>
              <a:t>图标</a:t>
            </a:r>
          </a:p>
        </p:txBody>
      </p:sp>
      <p:pic>
        <p:nvPicPr>
          <p:cNvPr id="5122" name="Picture 2" descr="ProtoShare logo">
            <a:extLst>
              <a:ext uri="{FF2B5EF4-FFF2-40B4-BE49-F238E27FC236}">
                <a16:creationId xmlns:a16="http://schemas.microsoft.com/office/drawing/2014/main" id="{B525D607-AA60-4232-9DC2-F208C1C73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066900"/>
            <a:ext cx="3105150" cy="5429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1B86078-EC37-430B-A75B-1D00EEF2ADB8}"/>
              </a:ext>
            </a:extLst>
          </p:cNvPr>
          <p:cNvSpPr/>
          <p:nvPr/>
        </p:nvSpPr>
        <p:spPr>
          <a:xfrm>
            <a:off x="3707904" y="731595"/>
            <a:ext cx="1486176" cy="369332"/>
          </a:xfrm>
          <a:prstGeom prst="rect">
            <a:avLst/>
          </a:prstGeom>
        </p:spPr>
        <p:txBody>
          <a:bodyPr wrap="none">
            <a:spAutoFit/>
          </a:bodyPr>
          <a:lstStyle/>
          <a:p>
            <a:r>
              <a:rPr lang="en-US" altLang="zh-CN" b="1" dirty="0" err="1">
                <a:solidFill>
                  <a:srgbClr val="EA5514"/>
                </a:solidFill>
                <a:latin typeface="微软雅黑" panose="020B0503020204020204" pitchFamily="34" charset="-122"/>
                <a:ea typeface="微软雅黑" panose="020B0503020204020204" pitchFamily="34" charset="-122"/>
              </a:rPr>
              <a:t>ProtoShare</a:t>
            </a:r>
            <a:endParaRPr lang="zh-CN" altLang="en-US" dirty="0">
              <a:solidFill>
                <a:srgbClr val="EA5514"/>
              </a:solidFill>
            </a:endParaRPr>
          </a:p>
        </p:txBody>
      </p:sp>
    </p:spTree>
    <p:extLst>
      <p:ext uri="{BB962C8B-B14F-4D97-AF65-F5344CB8AC3E}">
        <p14:creationId xmlns:p14="http://schemas.microsoft.com/office/powerpoint/2010/main" val="4248536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03</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4957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界面原型工具</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12" name="文本框 11">
            <a:extLst>
              <a:ext uri="{FF2B5EF4-FFF2-40B4-BE49-F238E27FC236}">
                <a16:creationId xmlns:a16="http://schemas.microsoft.com/office/drawing/2014/main" id="{02BF2F61-F0F2-4942-A909-6112E955B611}"/>
              </a:ext>
            </a:extLst>
          </p:cNvPr>
          <p:cNvSpPr txBox="1"/>
          <p:nvPr/>
        </p:nvSpPr>
        <p:spPr>
          <a:xfrm>
            <a:off x="858344" y="1418828"/>
            <a:ext cx="3345273" cy="369332"/>
          </a:xfrm>
          <a:prstGeom prst="rect">
            <a:avLst/>
          </a:prstGeom>
          <a:noFill/>
        </p:spPr>
        <p:txBody>
          <a:bodyPr wrap="square">
            <a:spAutoFit/>
          </a:bodyPr>
          <a:lstStyle/>
          <a:p>
            <a:r>
              <a:rPr lang="en-US" altLang="zh-CN" sz="1800" b="1" dirty="0" err="1">
                <a:latin typeface="微软雅黑" panose="020B0503020204020204" pitchFamily="34" charset="-122"/>
                <a:ea typeface="微软雅黑" panose="020B0503020204020204" pitchFamily="34" charset="-122"/>
              </a:rPr>
              <a:t>ProtoShare</a:t>
            </a:r>
            <a:r>
              <a:rPr lang="zh-CN" altLang="en-US" b="1" i="0" dirty="0">
                <a:solidFill>
                  <a:srgbClr val="333333"/>
                </a:solidFill>
                <a:effectLst/>
                <a:latin typeface="微软雅黑" panose="020B0503020204020204" pitchFamily="34" charset="-122"/>
                <a:ea typeface="微软雅黑" panose="020B0503020204020204" pitchFamily="34" charset="-122"/>
              </a:rPr>
              <a:t>的主要功能</a:t>
            </a: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1E28ED8-1B98-4E02-B99B-1D5B1D364EEA}"/>
              </a:ext>
            </a:extLst>
          </p:cNvPr>
          <p:cNvSpPr txBox="1"/>
          <p:nvPr/>
        </p:nvSpPr>
        <p:spPr>
          <a:xfrm>
            <a:off x="6444208" y="3852657"/>
            <a:ext cx="3133501"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协同工作</a:t>
            </a:r>
          </a:p>
        </p:txBody>
      </p:sp>
      <p:sp>
        <p:nvSpPr>
          <p:cNvPr id="13" name="文本框 12">
            <a:extLst>
              <a:ext uri="{FF2B5EF4-FFF2-40B4-BE49-F238E27FC236}">
                <a16:creationId xmlns:a16="http://schemas.microsoft.com/office/drawing/2014/main" id="{704C8DC9-DA97-4EF7-B580-2B4E6059E2A6}"/>
              </a:ext>
            </a:extLst>
          </p:cNvPr>
          <p:cNvSpPr txBox="1"/>
          <p:nvPr/>
        </p:nvSpPr>
        <p:spPr>
          <a:xfrm>
            <a:off x="858880" y="2259830"/>
            <a:ext cx="3345273" cy="1200329"/>
          </a:xfrm>
          <a:prstGeom prst="rect">
            <a:avLst/>
          </a:prstGeom>
          <a:noFill/>
        </p:spPr>
        <p:txBody>
          <a:bodyPr wrap="square">
            <a:spAutoFit/>
          </a:bodyPr>
          <a:lstStyle/>
          <a:p>
            <a:r>
              <a:rPr lang="en-US" altLang="zh-CN" b="1" i="0" dirty="0">
                <a:solidFill>
                  <a:srgbClr val="333333"/>
                </a:solidFill>
                <a:effectLst/>
                <a:latin typeface="微软雅黑" panose="020B0503020204020204" pitchFamily="34" charset="-122"/>
                <a:ea typeface="微软雅黑" panose="020B0503020204020204" pitchFamily="34" charset="-122"/>
              </a:rPr>
              <a:t>1</a:t>
            </a:r>
            <a:r>
              <a:rPr lang="zh-CN" altLang="en-US" b="1" i="0" dirty="0">
                <a:solidFill>
                  <a:srgbClr val="333333"/>
                </a:solidFill>
                <a:effectLst/>
                <a:latin typeface="微软雅黑" panose="020B0503020204020204" pitchFamily="34" charset="-122"/>
                <a:ea typeface="微软雅黑" panose="020B0503020204020204" pitchFamily="34" charset="-122"/>
              </a:rPr>
              <a:t>、绘制原型交互图。</a:t>
            </a:r>
            <a:endParaRPr lang="en-US" altLang="zh-CN" b="1" i="0" dirty="0">
              <a:solidFill>
                <a:srgbClr val="333333"/>
              </a:solidFill>
              <a:effectLst/>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2</a:t>
            </a:r>
            <a:r>
              <a:rPr lang="zh-CN" altLang="en-US" b="1" dirty="0">
                <a:solidFill>
                  <a:srgbClr val="333333"/>
                </a:solidFill>
                <a:latin typeface="微软雅黑" panose="020B0503020204020204" pitchFamily="34" charset="-122"/>
                <a:ea typeface="微软雅黑" panose="020B0503020204020204" pitchFamily="34" charset="-122"/>
              </a:rPr>
              <a:t>、实时协同工作。</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3</a:t>
            </a:r>
            <a:r>
              <a:rPr lang="zh-CN" altLang="en-US" b="1" dirty="0">
                <a:solidFill>
                  <a:srgbClr val="333333"/>
                </a:solidFill>
                <a:latin typeface="微软雅黑" panose="020B0503020204020204" pitchFamily="34" charset="-122"/>
                <a:ea typeface="微软雅黑" panose="020B0503020204020204" pitchFamily="34" charset="-122"/>
              </a:rPr>
              <a:t>、输出</a:t>
            </a:r>
            <a:r>
              <a:rPr lang="en-US" altLang="zh-CN" b="1" dirty="0">
                <a:solidFill>
                  <a:srgbClr val="333333"/>
                </a:solidFill>
                <a:latin typeface="微软雅黑" panose="020B0503020204020204" pitchFamily="34" charset="-122"/>
                <a:ea typeface="微软雅黑" panose="020B0503020204020204" pitchFamily="34" charset="-122"/>
              </a:rPr>
              <a:t>WORD</a:t>
            </a:r>
            <a:r>
              <a:rPr lang="zh-CN" altLang="en-US" b="1" dirty="0">
                <a:solidFill>
                  <a:srgbClr val="333333"/>
                </a:solidFill>
                <a:latin typeface="微软雅黑" panose="020B0503020204020204" pitchFamily="34" charset="-122"/>
                <a:ea typeface="微软雅黑" panose="020B0503020204020204" pitchFamily="34" charset="-122"/>
              </a:rPr>
              <a:t>格式规格文件。</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4</a:t>
            </a:r>
            <a:r>
              <a:rPr lang="zh-CN" altLang="en-US" b="1" dirty="0">
                <a:solidFill>
                  <a:srgbClr val="333333"/>
                </a:solidFill>
                <a:latin typeface="微软雅黑" panose="020B0503020204020204" pitchFamily="34" charset="-122"/>
                <a:ea typeface="微软雅黑" panose="020B0503020204020204" pitchFamily="34" charset="-122"/>
              </a:rPr>
              <a:t>、输出网站原型。</a:t>
            </a:r>
            <a:endParaRPr lang="en-US" altLang="zh-CN" b="1" dirty="0">
              <a:solidFill>
                <a:srgbClr val="333333"/>
              </a:solidFill>
              <a:latin typeface="微软雅黑" panose="020B0503020204020204" pitchFamily="34" charset="-122"/>
              <a:ea typeface="微软雅黑" panose="020B0503020204020204" pitchFamily="34" charset="-122"/>
            </a:endParaRPr>
          </a:p>
        </p:txBody>
      </p:sp>
      <p:pic>
        <p:nvPicPr>
          <p:cNvPr id="9218" name="Picture 2">
            <a:extLst>
              <a:ext uri="{FF2B5EF4-FFF2-40B4-BE49-F238E27FC236}">
                <a16:creationId xmlns:a16="http://schemas.microsoft.com/office/drawing/2014/main" id="{34138BF6-4B37-4903-AF1E-A1741C4B0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849" y="698302"/>
            <a:ext cx="3623096" cy="312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755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03</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4957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界面原型工具</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20" name="文本框 19">
            <a:extLst>
              <a:ext uri="{FF2B5EF4-FFF2-40B4-BE49-F238E27FC236}">
                <a16:creationId xmlns:a16="http://schemas.microsoft.com/office/drawing/2014/main" id="{DD47672F-823D-4BD3-95BE-D2F50489B7CD}"/>
              </a:ext>
            </a:extLst>
          </p:cNvPr>
          <p:cNvSpPr txBox="1"/>
          <p:nvPr/>
        </p:nvSpPr>
        <p:spPr>
          <a:xfrm>
            <a:off x="755576" y="833098"/>
            <a:ext cx="3345273" cy="3970318"/>
          </a:xfrm>
          <a:prstGeom prst="rect">
            <a:avLst/>
          </a:prstGeom>
          <a:noFill/>
        </p:spPr>
        <p:txBody>
          <a:bodyPr wrap="square">
            <a:spAutoFit/>
          </a:bodyPr>
          <a:lstStyle/>
          <a:p>
            <a:r>
              <a:rPr lang="en-US" altLang="zh-CN" b="1" dirty="0">
                <a:solidFill>
                  <a:srgbClr val="333333"/>
                </a:solidFill>
                <a:latin typeface="微软雅黑" panose="020B0503020204020204" pitchFamily="34" charset="-122"/>
                <a:ea typeface="微软雅黑" panose="020B0503020204020204" pitchFamily="34" charset="-122"/>
              </a:rPr>
              <a:t>Fireworks</a:t>
            </a:r>
            <a:r>
              <a:rPr lang="zh-CN" altLang="en-US" b="1" i="0" dirty="0">
                <a:solidFill>
                  <a:srgbClr val="333333"/>
                </a:solidFill>
                <a:effectLst/>
                <a:latin typeface="微软雅黑" panose="020B0503020204020204" pitchFamily="34" charset="-122"/>
                <a:ea typeface="微软雅黑" panose="020B0503020204020204" pitchFamily="34" charset="-122"/>
              </a:rPr>
              <a:t>是一款创建与优化 </a:t>
            </a:r>
            <a:r>
              <a:rPr lang="en-US" altLang="zh-CN" b="1" i="0" dirty="0">
                <a:solidFill>
                  <a:srgbClr val="EA5514"/>
                </a:solidFill>
                <a:effectLst/>
                <a:latin typeface="微软雅黑" panose="020B0503020204020204" pitchFamily="34" charset="-122"/>
                <a:ea typeface="微软雅黑" panose="020B0503020204020204" pitchFamily="34" charset="-122"/>
              </a:rPr>
              <a:t>Web </a:t>
            </a:r>
            <a:r>
              <a:rPr lang="zh-CN" altLang="en-US" b="1" i="0" dirty="0">
                <a:solidFill>
                  <a:srgbClr val="EA5514"/>
                </a:solidFill>
                <a:effectLst/>
                <a:latin typeface="微软雅黑" panose="020B0503020204020204" pitchFamily="34" charset="-122"/>
                <a:ea typeface="微软雅黑" panose="020B0503020204020204" pitchFamily="34" charset="-122"/>
              </a:rPr>
              <a:t>图像</a:t>
            </a:r>
            <a:r>
              <a:rPr lang="zh-CN" altLang="en-US" b="1" i="0" dirty="0">
                <a:solidFill>
                  <a:srgbClr val="333333"/>
                </a:solidFill>
                <a:effectLst/>
                <a:latin typeface="微软雅黑" panose="020B0503020204020204" pitchFamily="34" charset="-122"/>
                <a:ea typeface="微软雅黑" panose="020B0503020204020204" pitchFamily="34" charset="-122"/>
              </a:rPr>
              <a:t>和</a:t>
            </a:r>
            <a:r>
              <a:rPr lang="zh-CN" altLang="en-US" b="1" i="0" dirty="0">
                <a:solidFill>
                  <a:srgbClr val="EA5514"/>
                </a:solidFill>
                <a:effectLst/>
                <a:latin typeface="微软雅黑" panose="020B0503020204020204" pitchFamily="34" charset="-122"/>
                <a:ea typeface="微软雅黑" panose="020B0503020204020204" pitchFamily="34" charset="-122"/>
              </a:rPr>
              <a:t>快速构建网站</a:t>
            </a:r>
            <a:r>
              <a:rPr lang="zh-CN" altLang="en-US" b="1" i="0" dirty="0">
                <a:solidFill>
                  <a:srgbClr val="333333"/>
                </a:solidFill>
                <a:effectLst/>
                <a:latin typeface="微软雅黑" panose="020B0503020204020204" pitchFamily="34" charset="-122"/>
                <a:ea typeface="微软雅黑" panose="020B0503020204020204" pitchFamily="34" charset="-122"/>
              </a:rPr>
              <a:t>与 </a:t>
            </a:r>
            <a:r>
              <a:rPr lang="en-US" altLang="zh-CN" b="1" i="0" dirty="0">
                <a:solidFill>
                  <a:srgbClr val="333333"/>
                </a:solidFill>
                <a:effectLst/>
                <a:latin typeface="微软雅黑" panose="020B0503020204020204" pitchFamily="34" charset="-122"/>
                <a:ea typeface="微软雅黑" panose="020B0503020204020204" pitchFamily="34" charset="-122"/>
              </a:rPr>
              <a:t>Web </a:t>
            </a:r>
            <a:r>
              <a:rPr lang="zh-CN" altLang="en-US" b="1" i="0" dirty="0">
                <a:solidFill>
                  <a:srgbClr val="333333"/>
                </a:solidFill>
                <a:effectLst/>
                <a:latin typeface="微软雅黑" panose="020B0503020204020204" pitchFamily="34" charset="-122"/>
                <a:ea typeface="微软雅黑" panose="020B0503020204020204" pitchFamily="34" charset="-122"/>
              </a:rPr>
              <a:t>界面原型的理想工具。</a:t>
            </a:r>
            <a:r>
              <a:rPr lang="en-US" altLang="zh-CN" b="1" i="0" dirty="0">
                <a:solidFill>
                  <a:srgbClr val="333333"/>
                </a:solidFill>
                <a:effectLst/>
                <a:latin typeface="微软雅黑" panose="020B0503020204020204" pitchFamily="34" charset="-122"/>
                <a:ea typeface="微软雅黑" panose="020B0503020204020204" pitchFamily="34" charset="-122"/>
              </a:rPr>
              <a:t>Fireworks </a:t>
            </a:r>
            <a:r>
              <a:rPr lang="zh-CN" altLang="en-US" b="1" i="0" dirty="0">
                <a:solidFill>
                  <a:srgbClr val="333333"/>
                </a:solidFill>
                <a:effectLst/>
                <a:latin typeface="微软雅黑" panose="020B0503020204020204" pitchFamily="34" charset="-122"/>
                <a:ea typeface="微软雅黑" panose="020B0503020204020204" pitchFamily="34" charset="-122"/>
              </a:rPr>
              <a:t>不仅具备编辑矢量图形与位图图像的灵活性， 还提供了一个预先构建资源的公用库， 并可与 </a:t>
            </a:r>
            <a:r>
              <a:rPr lang="en-US" altLang="zh-CN" b="1" i="0" dirty="0">
                <a:solidFill>
                  <a:srgbClr val="333333"/>
                </a:solidFill>
                <a:effectLst/>
                <a:latin typeface="微软雅黑" panose="020B0503020204020204" pitchFamily="34" charset="-122"/>
                <a:ea typeface="微软雅黑" panose="020B0503020204020204" pitchFamily="34" charset="-122"/>
              </a:rPr>
              <a:t>Adobe Photoshop</a:t>
            </a:r>
            <a:r>
              <a:rPr lang="zh-CN" altLang="en-US" b="1" i="0" dirty="0">
                <a:solidFill>
                  <a:srgbClr val="333333"/>
                </a:solidFill>
                <a:effectLst/>
                <a:latin typeface="微软雅黑" panose="020B0503020204020204" pitchFamily="34" charset="-122"/>
                <a:ea typeface="微软雅黑" panose="020B0503020204020204" pitchFamily="34" charset="-122"/>
              </a:rPr>
              <a:t>、</a:t>
            </a:r>
            <a:r>
              <a:rPr lang="en-US" altLang="zh-CN" b="1" i="0" dirty="0">
                <a:solidFill>
                  <a:srgbClr val="333333"/>
                </a:solidFill>
                <a:effectLst/>
                <a:latin typeface="微软雅黑" panose="020B0503020204020204" pitchFamily="34" charset="-122"/>
                <a:ea typeface="微软雅黑" panose="020B0503020204020204" pitchFamily="34" charset="-122"/>
              </a:rPr>
              <a:t>Adobe Illustrator</a:t>
            </a:r>
            <a:r>
              <a:rPr lang="zh-CN" altLang="en-US" b="1" i="0" dirty="0">
                <a:solidFill>
                  <a:srgbClr val="333333"/>
                </a:solidFill>
                <a:effectLst/>
                <a:latin typeface="微软雅黑" panose="020B0503020204020204" pitchFamily="34" charset="-122"/>
                <a:ea typeface="微软雅黑" panose="020B0503020204020204" pitchFamily="34" charset="-122"/>
              </a:rPr>
              <a:t>、</a:t>
            </a:r>
            <a:r>
              <a:rPr lang="en-US" altLang="zh-CN" b="1" i="0" dirty="0">
                <a:solidFill>
                  <a:srgbClr val="333333"/>
                </a:solidFill>
                <a:effectLst/>
                <a:latin typeface="微软雅黑" panose="020B0503020204020204" pitchFamily="34" charset="-122"/>
                <a:ea typeface="微软雅黑" panose="020B0503020204020204" pitchFamily="34" charset="-122"/>
              </a:rPr>
              <a:t>Adobe Dreamweaver</a:t>
            </a:r>
            <a:r>
              <a:rPr lang="zh-CN" altLang="en-US" b="1" i="0" dirty="0">
                <a:solidFill>
                  <a:srgbClr val="333333"/>
                </a:solidFill>
                <a:effectLst/>
                <a:latin typeface="微软雅黑" panose="020B0503020204020204" pitchFamily="34" charset="-122"/>
                <a:ea typeface="微软雅黑" panose="020B0503020204020204" pitchFamily="34" charset="-122"/>
              </a:rPr>
              <a:t>软件省时集成。 在 </a:t>
            </a:r>
            <a:r>
              <a:rPr lang="en-US" altLang="zh-CN" b="1" i="0" dirty="0">
                <a:solidFill>
                  <a:srgbClr val="333333"/>
                </a:solidFill>
                <a:effectLst/>
                <a:latin typeface="微软雅黑" panose="020B0503020204020204" pitchFamily="34" charset="-122"/>
                <a:ea typeface="微软雅黑" panose="020B0503020204020204" pitchFamily="34" charset="-122"/>
              </a:rPr>
              <a:t>Fireworks</a:t>
            </a:r>
            <a:r>
              <a:rPr lang="zh-CN" altLang="en-US" b="1" i="0" dirty="0">
                <a:solidFill>
                  <a:srgbClr val="333333"/>
                </a:solidFill>
                <a:effectLst/>
                <a:latin typeface="微软雅黑" panose="020B0503020204020204" pitchFamily="34" charset="-122"/>
                <a:ea typeface="微软雅黑" panose="020B0503020204020204" pitchFamily="34" charset="-122"/>
              </a:rPr>
              <a:t>中将设计迅速转变为模型， 或利用来自</a:t>
            </a:r>
            <a:r>
              <a:rPr lang="en-US" altLang="zh-CN" b="1" i="0" dirty="0">
                <a:solidFill>
                  <a:srgbClr val="333333"/>
                </a:solidFill>
                <a:effectLst/>
                <a:latin typeface="微软雅黑" panose="020B0503020204020204" pitchFamily="34" charset="-122"/>
                <a:ea typeface="微软雅黑" panose="020B0503020204020204" pitchFamily="34" charset="-122"/>
              </a:rPr>
              <a:t>Illustrator</a:t>
            </a:r>
            <a:r>
              <a:rPr lang="zh-CN" altLang="en-US" b="1" i="0" dirty="0">
                <a:solidFill>
                  <a:srgbClr val="333333"/>
                </a:solidFill>
                <a:effectLst/>
                <a:latin typeface="微软雅黑" panose="020B0503020204020204" pitchFamily="34" charset="-122"/>
                <a:ea typeface="微软雅黑" panose="020B0503020204020204" pitchFamily="34" charset="-122"/>
              </a:rPr>
              <a:t>、</a:t>
            </a:r>
            <a:r>
              <a:rPr lang="en-US" altLang="zh-CN" b="1" i="0" dirty="0">
                <a:solidFill>
                  <a:srgbClr val="333333"/>
                </a:solidFill>
                <a:effectLst/>
                <a:latin typeface="微软雅黑" panose="020B0503020204020204" pitchFamily="34" charset="-122"/>
                <a:ea typeface="微软雅黑" panose="020B0503020204020204" pitchFamily="34" charset="-122"/>
              </a:rPr>
              <a:t>Photoshop</a:t>
            </a:r>
            <a:r>
              <a:rPr lang="zh-CN" altLang="en-US" b="1" i="0" dirty="0">
                <a:solidFill>
                  <a:srgbClr val="333333"/>
                </a:solidFill>
                <a:effectLst/>
                <a:latin typeface="微软雅黑" panose="020B0503020204020204" pitchFamily="34" charset="-122"/>
                <a:ea typeface="微软雅黑" panose="020B0503020204020204" pitchFamily="34" charset="-122"/>
              </a:rPr>
              <a:t>和</a:t>
            </a:r>
            <a:r>
              <a:rPr lang="en-US" altLang="zh-CN" b="1" i="0" dirty="0">
                <a:solidFill>
                  <a:srgbClr val="333333"/>
                </a:solidFill>
                <a:effectLst/>
                <a:latin typeface="微软雅黑" panose="020B0503020204020204" pitchFamily="34" charset="-122"/>
                <a:ea typeface="微软雅黑" panose="020B0503020204020204" pitchFamily="34" charset="-122"/>
              </a:rPr>
              <a:t>Flash</a:t>
            </a:r>
            <a:r>
              <a:rPr lang="zh-CN" altLang="en-US" b="1" i="0" dirty="0">
                <a:solidFill>
                  <a:srgbClr val="333333"/>
                </a:solidFill>
                <a:effectLst/>
                <a:latin typeface="微软雅黑" panose="020B0503020204020204" pitchFamily="34" charset="-122"/>
                <a:ea typeface="微软雅黑" panose="020B0503020204020204" pitchFamily="34" charset="-122"/>
              </a:rPr>
              <a:t>的其它资源。</a:t>
            </a:r>
            <a:endParaRPr lang="zh-CN" altLang="en-US"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97CD357B-F3CF-42FD-859F-4394710EF655}"/>
              </a:ext>
            </a:extLst>
          </p:cNvPr>
          <p:cNvSpPr txBox="1"/>
          <p:nvPr/>
        </p:nvSpPr>
        <p:spPr>
          <a:xfrm>
            <a:off x="5796136" y="3881082"/>
            <a:ext cx="2592288" cy="307777"/>
          </a:xfrm>
          <a:prstGeom prst="rect">
            <a:avLst/>
          </a:prstGeom>
          <a:noFill/>
        </p:spPr>
        <p:txBody>
          <a:bodyPr wrap="square">
            <a:spAutoFit/>
          </a:bodyPr>
          <a:lstStyle/>
          <a:p>
            <a:r>
              <a:rPr lang="en-US" altLang="zh-CN" sz="1400" b="1" dirty="0">
                <a:latin typeface="微软雅黑" panose="020B0503020204020204" pitchFamily="34" charset="-122"/>
                <a:ea typeface="微软雅黑" panose="020B0503020204020204" pitchFamily="34" charset="-122"/>
              </a:rPr>
              <a:t>Fireworks</a:t>
            </a:r>
            <a:r>
              <a:rPr lang="zh-CN" altLang="en-US" sz="1400" b="1" dirty="0">
                <a:latin typeface="微软雅黑" panose="020B0503020204020204" pitchFamily="34" charset="-122"/>
                <a:ea typeface="微软雅黑" panose="020B0503020204020204" pitchFamily="34" charset="-122"/>
              </a:rPr>
              <a:t>启动界面</a:t>
            </a:r>
            <a:endParaRPr lang="zh-CN" altLang="en-US" sz="12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93A6501-5345-4999-983E-77629E30B523}"/>
              </a:ext>
            </a:extLst>
          </p:cNvPr>
          <p:cNvPicPr>
            <a:picLocks noChangeAspect="1"/>
          </p:cNvPicPr>
          <p:nvPr/>
        </p:nvPicPr>
        <p:blipFill>
          <a:blip r:embed="rId2"/>
          <a:stretch>
            <a:fillRect/>
          </a:stretch>
        </p:blipFill>
        <p:spPr>
          <a:xfrm>
            <a:off x="4244741" y="953054"/>
            <a:ext cx="4610100" cy="2809875"/>
          </a:xfrm>
          <a:prstGeom prst="rect">
            <a:avLst/>
          </a:prstGeom>
        </p:spPr>
      </p:pic>
      <p:sp>
        <p:nvSpPr>
          <p:cNvPr id="2" name="矩形 1">
            <a:extLst>
              <a:ext uri="{FF2B5EF4-FFF2-40B4-BE49-F238E27FC236}">
                <a16:creationId xmlns:a16="http://schemas.microsoft.com/office/drawing/2014/main" id="{73C98705-D044-4AD2-A166-CCF7FE2E4271}"/>
              </a:ext>
            </a:extLst>
          </p:cNvPr>
          <p:cNvSpPr/>
          <p:nvPr/>
        </p:nvSpPr>
        <p:spPr>
          <a:xfrm>
            <a:off x="3707904" y="431531"/>
            <a:ext cx="1310872" cy="369332"/>
          </a:xfrm>
          <a:prstGeom prst="rect">
            <a:avLst/>
          </a:prstGeom>
        </p:spPr>
        <p:txBody>
          <a:bodyPr wrap="none">
            <a:spAutoFit/>
          </a:bodyPr>
          <a:lstStyle/>
          <a:p>
            <a:r>
              <a:rPr lang="en-US" altLang="zh-CN" b="1" dirty="0">
                <a:solidFill>
                  <a:srgbClr val="EA5514"/>
                </a:solidFill>
                <a:latin typeface="微软雅黑" panose="020B0503020204020204" pitchFamily="34" charset="-122"/>
                <a:ea typeface="微软雅黑" panose="020B0503020204020204" pitchFamily="34" charset="-122"/>
              </a:rPr>
              <a:t>Fireworks</a:t>
            </a:r>
            <a:endParaRPr lang="zh-CN" altLang="en-US" dirty="0">
              <a:solidFill>
                <a:srgbClr val="EA5514"/>
              </a:solidFill>
            </a:endParaRPr>
          </a:p>
        </p:txBody>
      </p:sp>
    </p:spTree>
    <p:extLst>
      <p:ext uri="{BB962C8B-B14F-4D97-AF65-F5344CB8AC3E}">
        <p14:creationId xmlns:p14="http://schemas.microsoft.com/office/powerpoint/2010/main" val="2175510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03</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8" y="338497"/>
            <a:ext cx="14957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界面原型工具</a:t>
            </a:r>
            <a:endParaRPr lang="en-US" altLang="zh-CN" sz="1600" b="1" dirty="0">
              <a:solidFill>
                <a:srgbClr val="EA5514"/>
              </a:solidFill>
              <a:latin typeface="微软雅黑" pitchFamily="34" charset="-122"/>
              <a:ea typeface="微软雅黑" pitchFamily="34" charset="-122"/>
              <a:cs typeface="宋体" pitchFamily="2" charset="-122"/>
            </a:endParaRPr>
          </a:p>
        </p:txBody>
      </p:sp>
      <p:sp>
        <p:nvSpPr>
          <p:cNvPr id="20" name="文本框 19">
            <a:extLst>
              <a:ext uri="{FF2B5EF4-FFF2-40B4-BE49-F238E27FC236}">
                <a16:creationId xmlns:a16="http://schemas.microsoft.com/office/drawing/2014/main" id="{DD47672F-823D-4BD3-95BE-D2F50489B7CD}"/>
              </a:ext>
            </a:extLst>
          </p:cNvPr>
          <p:cNvSpPr txBox="1"/>
          <p:nvPr/>
        </p:nvSpPr>
        <p:spPr>
          <a:xfrm>
            <a:off x="794679" y="986780"/>
            <a:ext cx="4425393" cy="3416320"/>
          </a:xfrm>
          <a:prstGeom prst="rect">
            <a:avLst/>
          </a:prstGeom>
          <a:noFill/>
        </p:spPr>
        <p:txBody>
          <a:bodyPr wrap="square">
            <a:spAutoFit/>
          </a:bodyPr>
          <a:lstStyle/>
          <a:p>
            <a:r>
              <a:rPr lang="en-US" altLang="zh-CN" b="1" i="0" dirty="0">
                <a:solidFill>
                  <a:srgbClr val="333333"/>
                </a:solidFill>
                <a:effectLst/>
                <a:latin typeface="微软雅黑" panose="020B0503020204020204" pitchFamily="34" charset="-122"/>
                <a:ea typeface="微软雅黑" panose="020B0503020204020204" pitchFamily="34" charset="-122"/>
              </a:rPr>
              <a:t>Fireworks</a:t>
            </a:r>
            <a:r>
              <a:rPr lang="zh-CN" altLang="en-US" b="1" i="0" dirty="0">
                <a:solidFill>
                  <a:srgbClr val="333333"/>
                </a:solidFill>
                <a:effectLst/>
                <a:latin typeface="微软雅黑" panose="020B0503020204020204" pitchFamily="34" charset="-122"/>
                <a:ea typeface="微软雅黑" panose="020B0503020204020204" pitchFamily="34" charset="-122"/>
              </a:rPr>
              <a:t>的</a:t>
            </a:r>
            <a:r>
              <a:rPr lang="zh-CN" altLang="en-US" b="1" i="0" dirty="0">
                <a:solidFill>
                  <a:srgbClr val="EA5514"/>
                </a:solidFill>
                <a:effectLst/>
                <a:latin typeface="微软雅黑" panose="020B0503020204020204" pitchFamily="34" charset="-122"/>
                <a:ea typeface="微软雅黑" panose="020B0503020204020204" pitchFamily="34" charset="-122"/>
              </a:rPr>
              <a:t>优点</a:t>
            </a:r>
            <a:r>
              <a:rPr lang="zh-CN" altLang="en-US" b="1" i="0" dirty="0">
                <a:solidFill>
                  <a:srgbClr val="333333"/>
                </a:solidFill>
                <a:effectLst/>
                <a:latin typeface="微软雅黑" panose="020B0503020204020204" pitchFamily="34" charset="-122"/>
                <a:ea typeface="微软雅黑" panose="020B0503020204020204" pitchFamily="34" charset="-122"/>
              </a:rPr>
              <a:t>：</a:t>
            </a:r>
            <a:endParaRPr lang="en-US" altLang="zh-CN" b="1" i="0" dirty="0">
              <a:solidFill>
                <a:srgbClr val="333333"/>
              </a:solidFill>
              <a:effectLst/>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1</a:t>
            </a:r>
            <a:r>
              <a:rPr lang="zh-CN" altLang="en-US" b="1" dirty="0">
                <a:solidFill>
                  <a:srgbClr val="333333"/>
                </a:solidFill>
                <a:latin typeface="微软雅黑" panose="020B0503020204020204" pitchFamily="34" charset="-122"/>
                <a:ea typeface="微软雅黑" panose="020B0503020204020204" pitchFamily="34" charset="-122"/>
              </a:rPr>
              <a:t>、整合提升效率。</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2</a:t>
            </a:r>
            <a:r>
              <a:rPr lang="zh-CN" altLang="en-US" b="1" dirty="0">
                <a:solidFill>
                  <a:srgbClr val="333333"/>
                </a:solidFill>
                <a:latin typeface="微软雅黑" panose="020B0503020204020204" pitchFamily="34" charset="-122"/>
                <a:ea typeface="微软雅黑" panose="020B0503020204020204" pitchFamily="34" charset="-122"/>
              </a:rPr>
              <a:t>、文件小。</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3</a:t>
            </a:r>
            <a:r>
              <a:rPr lang="zh-CN" altLang="en-US" b="1" dirty="0">
                <a:solidFill>
                  <a:srgbClr val="333333"/>
                </a:solidFill>
                <a:latin typeface="微软雅黑" panose="020B0503020204020204" pitchFamily="34" charset="-122"/>
                <a:ea typeface="微软雅黑" panose="020B0503020204020204" pitchFamily="34" charset="-122"/>
              </a:rPr>
              <a:t>、页面状态。</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4</a:t>
            </a:r>
            <a:r>
              <a:rPr lang="zh-CN" altLang="en-US" b="1" dirty="0">
                <a:solidFill>
                  <a:srgbClr val="333333"/>
                </a:solidFill>
                <a:latin typeface="微软雅黑" panose="020B0503020204020204" pitchFamily="34" charset="-122"/>
                <a:ea typeface="微软雅黑" panose="020B0503020204020204" pitchFamily="34" charset="-122"/>
              </a:rPr>
              <a:t>、异步文件保存。</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5</a:t>
            </a:r>
            <a:r>
              <a:rPr lang="zh-CN" altLang="en-US" b="1" dirty="0">
                <a:solidFill>
                  <a:srgbClr val="333333"/>
                </a:solidFill>
                <a:latin typeface="微软雅黑" panose="020B0503020204020204" pitchFamily="34" charset="-122"/>
                <a:ea typeface="微软雅黑" panose="020B0503020204020204" pitchFamily="34" charset="-122"/>
              </a:rPr>
              <a:t>、既能创建矢量图，又能创建栅格图。</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6</a:t>
            </a:r>
            <a:r>
              <a:rPr lang="zh-CN" altLang="en-US" b="1" dirty="0">
                <a:solidFill>
                  <a:srgbClr val="333333"/>
                </a:solidFill>
                <a:latin typeface="微软雅黑" panose="020B0503020204020204" pitchFamily="34" charset="-122"/>
                <a:ea typeface="微软雅黑" panose="020B0503020204020204" pitchFamily="34" charset="-122"/>
              </a:rPr>
              <a:t>、可导出成</a:t>
            </a:r>
            <a:r>
              <a:rPr lang="en-US" altLang="zh-CN" b="1" dirty="0">
                <a:solidFill>
                  <a:srgbClr val="333333"/>
                </a:solidFill>
                <a:latin typeface="微软雅黑" panose="020B0503020204020204" pitchFamily="34" charset="-122"/>
                <a:ea typeface="微软雅黑" panose="020B0503020204020204" pitchFamily="34" charset="-122"/>
              </a:rPr>
              <a:t>HTM</a:t>
            </a:r>
            <a:r>
              <a:rPr lang="zh-CN" altLang="en-US" b="1" dirty="0">
                <a:solidFill>
                  <a:srgbClr val="333333"/>
                </a:solidFill>
                <a:latin typeface="微软雅黑" panose="020B0503020204020204" pitchFamily="34" charset="-122"/>
                <a:ea typeface="微软雅黑" panose="020B0503020204020204" pitchFamily="34" charset="-122"/>
              </a:rPr>
              <a:t>、或</a:t>
            </a:r>
            <a:r>
              <a:rPr lang="en-US" altLang="zh-CN" b="1" dirty="0">
                <a:solidFill>
                  <a:srgbClr val="333333"/>
                </a:solidFill>
                <a:latin typeface="微软雅黑" panose="020B0503020204020204" pitchFamily="34" charset="-122"/>
                <a:ea typeface="微软雅黑" panose="020B0503020204020204" pitchFamily="34" charset="-122"/>
              </a:rPr>
              <a:t>PDF</a:t>
            </a:r>
            <a:r>
              <a:rPr lang="zh-CN" altLang="en-US" b="1" dirty="0">
                <a:solidFill>
                  <a:srgbClr val="333333"/>
                </a:solidFill>
                <a:latin typeface="微软雅黑" panose="020B0503020204020204" pitchFamily="34" charset="-122"/>
                <a:ea typeface="微软雅黑" panose="020B0503020204020204" pitchFamily="34" charset="-122"/>
              </a:rPr>
              <a:t>和更多格式。</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7</a:t>
            </a:r>
            <a:r>
              <a:rPr lang="zh-CN" altLang="en-US" b="1" dirty="0">
                <a:solidFill>
                  <a:srgbClr val="333333"/>
                </a:solidFill>
                <a:latin typeface="微软雅黑" panose="020B0503020204020204" pitchFamily="34" charset="-122"/>
                <a:ea typeface="微软雅黑" panose="020B0503020204020204" pitchFamily="34" charset="-122"/>
              </a:rPr>
              <a:t>、高、低保真设计均可。</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8</a:t>
            </a:r>
            <a:r>
              <a:rPr lang="zh-CN" altLang="en-US" b="1" dirty="0">
                <a:solidFill>
                  <a:srgbClr val="333333"/>
                </a:solidFill>
                <a:latin typeface="微软雅黑" panose="020B0503020204020204" pitchFamily="34" charset="-122"/>
                <a:ea typeface="微软雅黑" panose="020B0503020204020204" pitchFamily="34" charset="-122"/>
              </a:rPr>
              <a:t>、自带有用样式和符号。</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9</a:t>
            </a:r>
            <a:r>
              <a:rPr lang="zh-CN" altLang="en-US" b="1" dirty="0">
                <a:solidFill>
                  <a:srgbClr val="333333"/>
                </a:solidFill>
                <a:latin typeface="微软雅黑" panose="020B0503020204020204" pitchFamily="34" charset="-122"/>
                <a:ea typeface="微软雅黑" panose="020B0503020204020204" pitchFamily="34" charset="-122"/>
              </a:rPr>
              <a:t>、用来提高生产力的主控页面、共享层和符号。</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10</a:t>
            </a:r>
            <a:r>
              <a:rPr lang="zh-CN" altLang="en-US" b="1" dirty="0">
                <a:solidFill>
                  <a:srgbClr val="333333"/>
                </a:solidFill>
                <a:latin typeface="微软雅黑" panose="020B0503020204020204" pitchFamily="34" charset="-122"/>
                <a:ea typeface="微软雅黑" panose="020B0503020204020204" pitchFamily="34" charset="-122"/>
              </a:rPr>
              <a:t>、预览模式。</a:t>
            </a:r>
            <a:endParaRPr lang="en-US" altLang="zh-CN" b="1" dirty="0">
              <a:solidFill>
                <a:srgbClr val="333333"/>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78862EE-C318-4FF0-9A51-D66BF89763DC}"/>
              </a:ext>
            </a:extLst>
          </p:cNvPr>
          <p:cNvSpPr txBox="1"/>
          <p:nvPr/>
        </p:nvSpPr>
        <p:spPr>
          <a:xfrm>
            <a:off x="5724128" y="987152"/>
            <a:ext cx="2738743" cy="2862322"/>
          </a:xfrm>
          <a:prstGeom prst="rect">
            <a:avLst/>
          </a:prstGeom>
          <a:noFill/>
        </p:spPr>
        <p:txBody>
          <a:bodyPr wrap="square">
            <a:spAutoFit/>
          </a:bodyPr>
          <a:lstStyle/>
          <a:p>
            <a:r>
              <a:rPr lang="en-US" altLang="zh-CN" b="1" i="0" dirty="0">
                <a:solidFill>
                  <a:srgbClr val="333333"/>
                </a:solidFill>
                <a:effectLst/>
                <a:latin typeface="微软雅黑" panose="020B0503020204020204" pitchFamily="34" charset="-122"/>
                <a:ea typeface="微软雅黑" panose="020B0503020204020204" pitchFamily="34" charset="-122"/>
              </a:rPr>
              <a:t>Fireworks</a:t>
            </a:r>
            <a:r>
              <a:rPr lang="zh-CN" altLang="en-US" b="1" i="0" dirty="0">
                <a:solidFill>
                  <a:srgbClr val="333333"/>
                </a:solidFill>
                <a:effectLst/>
                <a:latin typeface="微软雅黑" panose="020B0503020204020204" pitchFamily="34" charset="-122"/>
                <a:ea typeface="微软雅黑" panose="020B0503020204020204" pitchFamily="34" charset="-122"/>
              </a:rPr>
              <a:t>的</a:t>
            </a:r>
            <a:r>
              <a:rPr lang="zh-CN" altLang="en-US" b="1" i="0" dirty="0">
                <a:solidFill>
                  <a:srgbClr val="EA5514"/>
                </a:solidFill>
                <a:effectLst/>
                <a:latin typeface="微软雅黑" panose="020B0503020204020204" pitchFamily="34" charset="-122"/>
                <a:ea typeface="微软雅黑" panose="020B0503020204020204" pitchFamily="34" charset="-122"/>
              </a:rPr>
              <a:t>缺点</a:t>
            </a:r>
            <a:r>
              <a:rPr lang="zh-CN" altLang="en-US" b="1" i="0" dirty="0">
                <a:solidFill>
                  <a:srgbClr val="333333"/>
                </a:solidFill>
                <a:effectLst/>
                <a:latin typeface="微软雅黑" panose="020B0503020204020204" pitchFamily="34" charset="-122"/>
                <a:ea typeface="微软雅黑" panose="020B0503020204020204" pitchFamily="34" charset="-122"/>
              </a:rPr>
              <a:t>：</a:t>
            </a:r>
            <a:endParaRPr lang="en-US" altLang="zh-CN" b="1" i="0" dirty="0">
              <a:solidFill>
                <a:srgbClr val="333333"/>
              </a:solidFill>
              <a:effectLst/>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1</a:t>
            </a:r>
            <a:r>
              <a:rPr lang="zh-CN" altLang="en-US" b="1" dirty="0">
                <a:solidFill>
                  <a:srgbClr val="333333"/>
                </a:solidFill>
                <a:latin typeface="微软雅黑" panose="020B0503020204020204" pitchFamily="34" charset="-122"/>
                <a:ea typeface="微软雅黑" panose="020B0503020204020204" pitchFamily="34" charset="-122"/>
              </a:rPr>
              <a:t>、对</a:t>
            </a:r>
            <a:r>
              <a:rPr lang="en-US" altLang="zh-CN" b="1" dirty="0">
                <a:solidFill>
                  <a:srgbClr val="333333"/>
                </a:solidFill>
                <a:latin typeface="微软雅黑" panose="020B0503020204020204" pitchFamily="34" charset="-122"/>
                <a:ea typeface="微软雅黑" panose="020B0503020204020204" pitchFamily="34" charset="-122"/>
              </a:rPr>
              <a:t>Photoshop</a:t>
            </a:r>
            <a:r>
              <a:rPr lang="zh-CN" altLang="en-US" b="1" dirty="0">
                <a:solidFill>
                  <a:srgbClr val="333333"/>
                </a:solidFill>
                <a:latin typeface="微软雅黑" panose="020B0503020204020204" pitchFamily="34" charset="-122"/>
                <a:ea typeface="微软雅黑" panose="020B0503020204020204" pitchFamily="34" charset="-122"/>
              </a:rPr>
              <a:t>和</a:t>
            </a:r>
            <a:r>
              <a:rPr lang="en-US" altLang="zh-CN" b="1" dirty="0">
                <a:solidFill>
                  <a:srgbClr val="333333"/>
                </a:solidFill>
                <a:latin typeface="微软雅黑" panose="020B0503020204020204" pitchFamily="34" charset="-122"/>
                <a:ea typeface="微软雅黑" panose="020B0503020204020204" pitchFamily="34" charset="-122"/>
              </a:rPr>
              <a:t>Illustrator</a:t>
            </a:r>
            <a:r>
              <a:rPr lang="zh-CN" altLang="en-US" b="1" dirty="0">
                <a:solidFill>
                  <a:srgbClr val="333333"/>
                </a:solidFill>
                <a:latin typeface="微软雅黑" panose="020B0503020204020204" pitchFamily="34" charset="-122"/>
                <a:ea typeface="微软雅黑" panose="020B0503020204020204" pitchFamily="34" charset="-122"/>
              </a:rPr>
              <a:t>高手而言，</a:t>
            </a:r>
            <a:r>
              <a:rPr lang="en-US" altLang="zh-CN" b="1" dirty="0">
                <a:solidFill>
                  <a:srgbClr val="333333"/>
                </a:solidFill>
                <a:latin typeface="微软雅黑" panose="020B0503020204020204" pitchFamily="34" charset="-122"/>
                <a:ea typeface="微软雅黑" panose="020B0503020204020204" pitchFamily="34" charset="-122"/>
              </a:rPr>
              <a:t>Fireworks</a:t>
            </a:r>
            <a:r>
              <a:rPr lang="zh-CN" altLang="en-US" b="1" dirty="0">
                <a:solidFill>
                  <a:srgbClr val="333333"/>
                </a:solidFill>
                <a:latin typeface="微软雅黑" panose="020B0503020204020204" pitchFamily="34" charset="-122"/>
                <a:ea typeface="微软雅黑" panose="020B0503020204020204" pitchFamily="34" charset="-122"/>
              </a:rPr>
              <a:t>工作流不够好。</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2</a:t>
            </a:r>
            <a:r>
              <a:rPr lang="zh-CN" altLang="en-US" b="1" dirty="0">
                <a:solidFill>
                  <a:srgbClr val="333333"/>
                </a:solidFill>
                <a:latin typeface="微软雅黑" panose="020B0503020204020204" pitchFamily="34" charset="-122"/>
                <a:ea typeface="微软雅黑" panose="020B0503020204020204" pitchFamily="34" charset="-122"/>
              </a:rPr>
              <a:t>、渐变带化。</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3</a:t>
            </a:r>
            <a:r>
              <a:rPr lang="zh-CN" altLang="en-US" b="1" dirty="0">
                <a:solidFill>
                  <a:srgbClr val="333333"/>
                </a:solidFill>
                <a:latin typeface="微软雅黑" panose="020B0503020204020204" pitchFamily="34" charset="-122"/>
                <a:ea typeface="微软雅黑" panose="020B0503020204020204" pitchFamily="34" charset="-122"/>
              </a:rPr>
              <a:t>、缺少跟踪和文档支持。</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4</a:t>
            </a:r>
            <a:r>
              <a:rPr lang="zh-CN" altLang="en-US" b="1" dirty="0">
                <a:solidFill>
                  <a:srgbClr val="333333"/>
                </a:solidFill>
                <a:latin typeface="微软雅黑" panose="020B0503020204020204" pitchFamily="34" charset="-122"/>
                <a:ea typeface="微软雅黑" panose="020B0503020204020204" pitchFamily="34" charset="-122"/>
              </a:rPr>
              <a:t>、原型页数多时会出现性能问题。</a:t>
            </a:r>
            <a:endParaRPr lang="en-US" altLang="zh-CN" b="1" dirty="0">
              <a:solidFill>
                <a:srgbClr val="333333"/>
              </a:solidFill>
              <a:latin typeface="微软雅黑" panose="020B0503020204020204" pitchFamily="34" charset="-122"/>
              <a:ea typeface="微软雅黑" panose="020B0503020204020204" pitchFamily="34" charset="-122"/>
            </a:endParaRPr>
          </a:p>
          <a:p>
            <a:r>
              <a:rPr lang="en-US" altLang="zh-CN" b="1" dirty="0">
                <a:solidFill>
                  <a:srgbClr val="333333"/>
                </a:solidFill>
                <a:latin typeface="微软雅黑" panose="020B0503020204020204" pitchFamily="34" charset="-122"/>
                <a:ea typeface="微软雅黑" panose="020B0503020204020204" pitchFamily="34" charset="-122"/>
              </a:rPr>
              <a:t>5</a:t>
            </a:r>
            <a:r>
              <a:rPr lang="zh-CN" altLang="en-US" b="1" dirty="0">
                <a:solidFill>
                  <a:srgbClr val="333333"/>
                </a:solidFill>
                <a:latin typeface="微软雅黑" panose="020B0503020204020204" pitchFamily="34" charset="-122"/>
                <a:ea typeface="微软雅黑" panose="020B0503020204020204" pitchFamily="34" charset="-122"/>
              </a:rPr>
              <a:t>、一个文档只有一个主控页面。</a:t>
            </a:r>
            <a:endParaRPr lang="en-US" altLang="zh-CN" b="1" dirty="0">
              <a:solidFill>
                <a:srgbClr val="33333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919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03</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1" name="文本框 10">
            <a:extLst>
              <a:ext uri="{FF2B5EF4-FFF2-40B4-BE49-F238E27FC236}">
                <a16:creationId xmlns:a16="http://schemas.microsoft.com/office/drawing/2014/main" id="{38227D2B-E5B9-44DA-B9BA-BBD9B8FFBAE3}"/>
              </a:ext>
            </a:extLst>
          </p:cNvPr>
          <p:cNvSpPr txBox="1"/>
          <p:nvPr/>
        </p:nvSpPr>
        <p:spPr>
          <a:xfrm>
            <a:off x="640986" y="1305710"/>
            <a:ext cx="6643926" cy="458908"/>
          </a:xfrm>
          <a:prstGeom prst="rect">
            <a:avLst/>
          </a:prstGeom>
          <a:noFill/>
        </p:spPr>
        <p:txBody>
          <a:bodyPr wrap="square">
            <a:spAutoFit/>
          </a:bodyPr>
          <a:lstStyle/>
          <a:p>
            <a:pPr>
              <a:lnSpc>
                <a:spcPct val="150000"/>
              </a:lnSpc>
              <a:buFont typeface="Arial" panose="020B0604020202020204" pitchFamily="34" charset="0"/>
              <a:buChar char="•"/>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Q1:</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请说出</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Axure RP</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的主要功能（三条）</a:t>
            </a:r>
            <a:endParaRPr lang="en-US" altLang="zh-CN" b="1" i="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36CA687E-9020-4A8A-A0C2-B818E220788B}"/>
              </a:ext>
            </a:extLst>
          </p:cNvPr>
          <p:cNvSpPr txBox="1"/>
          <p:nvPr/>
        </p:nvSpPr>
        <p:spPr>
          <a:xfrm>
            <a:off x="4106010" y="750056"/>
            <a:ext cx="1152128" cy="461665"/>
          </a:xfrm>
          <a:prstGeom prst="rect">
            <a:avLst/>
          </a:prstGeom>
          <a:noFill/>
        </p:spPr>
        <p:txBody>
          <a:bodyPr wrap="square">
            <a:spAutoFit/>
          </a:bodyPr>
          <a:lstStyle/>
          <a:p>
            <a:pPr algn="dist"/>
            <a:r>
              <a:rPr lang="en-US" altLang="zh-CN" sz="2400" b="1" dirty="0">
                <a:solidFill>
                  <a:srgbClr val="EA5514"/>
                </a:solidFill>
                <a:latin typeface="微软雅黑" panose="020B0503020204020204" pitchFamily="34" charset="-122"/>
                <a:ea typeface="微软雅黑" panose="020B0503020204020204" pitchFamily="34" charset="-122"/>
              </a:rPr>
              <a:t>Q&amp;A</a:t>
            </a:r>
            <a:endParaRPr lang="zh-CN" altLang="en-US" sz="2400" b="1" i="0" dirty="0">
              <a:solidFill>
                <a:srgbClr val="EA5514"/>
              </a:solidFill>
              <a:effectLst/>
              <a:latin typeface="微软雅黑" panose="020B0503020204020204" pitchFamily="34" charset="-122"/>
              <a:ea typeface="微软雅黑" panose="020B0503020204020204" pitchFamily="34" charset="-122"/>
            </a:endParaRPr>
          </a:p>
        </p:txBody>
      </p:sp>
      <p:grpSp>
        <p:nvGrpSpPr>
          <p:cNvPr id="17" name="Group 21">
            <a:extLst>
              <a:ext uri="{FF2B5EF4-FFF2-40B4-BE49-F238E27FC236}">
                <a16:creationId xmlns:a16="http://schemas.microsoft.com/office/drawing/2014/main" id="{9B598151-432A-4F11-BDDB-1068B8458371}"/>
              </a:ext>
            </a:extLst>
          </p:cNvPr>
          <p:cNvGrpSpPr/>
          <p:nvPr/>
        </p:nvGrpSpPr>
        <p:grpSpPr bwMode="auto">
          <a:xfrm>
            <a:off x="7255586" y="1963291"/>
            <a:ext cx="1196975" cy="1746250"/>
            <a:chOff x="0" y="0"/>
            <a:chExt cx="1335" cy="1947"/>
          </a:xfrm>
          <a:solidFill>
            <a:srgbClr val="EA5514"/>
          </a:solidFill>
        </p:grpSpPr>
        <p:sp>
          <p:nvSpPr>
            <p:cNvPr id="18" name="Freeform 22">
              <a:extLst>
                <a:ext uri="{FF2B5EF4-FFF2-40B4-BE49-F238E27FC236}">
                  <a16:creationId xmlns:a16="http://schemas.microsoft.com/office/drawing/2014/main" id="{69397144-167B-45B2-A2E4-1076FC3B67A8}"/>
                </a:ext>
              </a:extLst>
            </p:cNvPr>
            <p:cNvSpPr>
              <a:spLocks noEditPoints="1"/>
            </p:cNvSpPr>
            <p:nvPr/>
          </p:nvSpPr>
          <p:spPr bwMode="auto">
            <a:xfrm>
              <a:off x="0" y="0"/>
              <a:ext cx="1335" cy="1609"/>
            </a:xfrm>
            <a:custGeom>
              <a:avLst/>
              <a:gdLst>
                <a:gd name="T0" fmla="*/ 282 w 565"/>
                <a:gd name="T1" fmla="*/ 0 h 681"/>
                <a:gd name="T2" fmla="*/ 0 w 565"/>
                <a:gd name="T3" fmla="*/ 283 h 681"/>
                <a:gd name="T4" fmla="*/ 72 w 565"/>
                <a:gd name="T5" fmla="*/ 472 h 681"/>
                <a:gd name="T6" fmla="*/ 72 w 565"/>
                <a:gd name="T7" fmla="*/ 472 h 681"/>
                <a:gd name="T8" fmla="*/ 73 w 565"/>
                <a:gd name="T9" fmla="*/ 473 h 681"/>
                <a:gd name="T10" fmla="*/ 85 w 565"/>
                <a:gd name="T11" fmla="*/ 486 h 681"/>
                <a:gd name="T12" fmla="*/ 151 w 565"/>
                <a:gd name="T13" fmla="*/ 568 h 681"/>
                <a:gd name="T14" fmla="*/ 232 w 565"/>
                <a:gd name="T15" fmla="*/ 681 h 681"/>
                <a:gd name="T16" fmla="*/ 275 w 565"/>
                <a:gd name="T17" fmla="*/ 681 h 681"/>
                <a:gd name="T18" fmla="*/ 289 w 565"/>
                <a:gd name="T19" fmla="*/ 681 h 681"/>
                <a:gd name="T20" fmla="*/ 332 w 565"/>
                <a:gd name="T21" fmla="*/ 681 h 681"/>
                <a:gd name="T22" fmla="*/ 414 w 565"/>
                <a:gd name="T23" fmla="*/ 568 h 681"/>
                <a:gd name="T24" fmla="*/ 477 w 565"/>
                <a:gd name="T25" fmla="*/ 488 h 681"/>
                <a:gd name="T26" fmla="*/ 565 w 565"/>
                <a:gd name="T27" fmla="*/ 283 h 681"/>
                <a:gd name="T28" fmla="*/ 282 w 565"/>
                <a:gd name="T29" fmla="*/ 0 h 681"/>
                <a:gd name="T30" fmla="*/ 388 w 565"/>
                <a:gd name="T31" fmla="*/ 410 h 681"/>
                <a:gd name="T32" fmla="*/ 354 w 565"/>
                <a:gd name="T33" fmla="*/ 455 h 681"/>
                <a:gd name="T34" fmla="*/ 309 w 565"/>
                <a:gd name="T35" fmla="*/ 520 h 681"/>
                <a:gd name="T36" fmla="*/ 286 w 565"/>
                <a:gd name="T37" fmla="*/ 520 h 681"/>
                <a:gd name="T38" fmla="*/ 279 w 565"/>
                <a:gd name="T39" fmla="*/ 520 h 681"/>
                <a:gd name="T40" fmla="*/ 255 w 565"/>
                <a:gd name="T41" fmla="*/ 520 h 681"/>
                <a:gd name="T42" fmla="*/ 211 w 565"/>
                <a:gd name="T43" fmla="*/ 455 h 681"/>
                <a:gd name="T44" fmla="*/ 176 w 565"/>
                <a:gd name="T45" fmla="*/ 408 h 681"/>
                <a:gd name="T46" fmla="*/ 169 w 565"/>
                <a:gd name="T47" fmla="*/ 401 h 681"/>
                <a:gd name="T48" fmla="*/ 168 w 565"/>
                <a:gd name="T49" fmla="*/ 400 h 681"/>
                <a:gd name="T50" fmla="*/ 168 w 565"/>
                <a:gd name="T51" fmla="*/ 400 h 681"/>
                <a:gd name="T52" fmla="*/ 129 w 565"/>
                <a:gd name="T53" fmla="*/ 292 h 681"/>
                <a:gd name="T54" fmla="*/ 282 w 565"/>
                <a:gd name="T55" fmla="*/ 129 h 681"/>
                <a:gd name="T56" fmla="*/ 436 w 565"/>
                <a:gd name="T57" fmla="*/ 292 h 681"/>
                <a:gd name="T58" fmla="*/ 388 w 565"/>
                <a:gd name="T59" fmla="*/ 41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5" h="681">
                  <a:moveTo>
                    <a:pt x="282" y="0"/>
                  </a:moveTo>
                  <a:cubicBezTo>
                    <a:pt x="126" y="0"/>
                    <a:pt x="0" y="127"/>
                    <a:pt x="0" y="283"/>
                  </a:cubicBezTo>
                  <a:cubicBezTo>
                    <a:pt x="0" y="356"/>
                    <a:pt x="27" y="422"/>
                    <a:pt x="72" y="472"/>
                  </a:cubicBezTo>
                  <a:cubicBezTo>
                    <a:pt x="72" y="472"/>
                    <a:pt x="72" y="472"/>
                    <a:pt x="72" y="472"/>
                  </a:cubicBezTo>
                  <a:cubicBezTo>
                    <a:pt x="72" y="472"/>
                    <a:pt x="72" y="473"/>
                    <a:pt x="73" y="473"/>
                  </a:cubicBezTo>
                  <a:cubicBezTo>
                    <a:pt x="77" y="478"/>
                    <a:pt x="81" y="482"/>
                    <a:pt x="85" y="486"/>
                  </a:cubicBezTo>
                  <a:cubicBezTo>
                    <a:pt x="102" y="504"/>
                    <a:pt x="131" y="536"/>
                    <a:pt x="151" y="568"/>
                  </a:cubicBezTo>
                  <a:cubicBezTo>
                    <a:pt x="180" y="615"/>
                    <a:pt x="165" y="681"/>
                    <a:pt x="232" y="681"/>
                  </a:cubicBezTo>
                  <a:cubicBezTo>
                    <a:pt x="275" y="681"/>
                    <a:pt x="275" y="681"/>
                    <a:pt x="275" y="681"/>
                  </a:cubicBezTo>
                  <a:cubicBezTo>
                    <a:pt x="289" y="681"/>
                    <a:pt x="289" y="681"/>
                    <a:pt x="289" y="681"/>
                  </a:cubicBezTo>
                  <a:cubicBezTo>
                    <a:pt x="332" y="681"/>
                    <a:pt x="332" y="681"/>
                    <a:pt x="332" y="681"/>
                  </a:cubicBezTo>
                  <a:cubicBezTo>
                    <a:pt x="399" y="681"/>
                    <a:pt x="385" y="615"/>
                    <a:pt x="414" y="568"/>
                  </a:cubicBezTo>
                  <a:cubicBezTo>
                    <a:pt x="433" y="538"/>
                    <a:pt x="460" y="507"/>
                    <a:pt x="477" y="488"/>
                  </a:cubicBezTo>
                  <a:cubicBezTo>
                    <a:pt x="531" y="437"/>
                    <a:pt x="565" y="364"/>
                    <a:pt x="565" y="283"/>
                  </a:cubicBezTo>
                  <a:cubicBezTo>
                    <a:pt x="565" y="127"/>
                    <a:pt x="439" y="0"/>
                    <a:pt x="282" y="0"/>
                  </a:cubicBezTo>
                  <a:close/>
                  <a:moveTo>
                    <a:pt x="388" y="410"/>
                  </a:moveTo>
                  <a:cubicBezTo>
                    <a:pt x="379" y="420"/>
                    <a:pt x="364" y="438"/>
                    <a:pt x="354" y="455"/>
                  </a:cubicBezTo>
                  <a:cubicBezTo>
                    <a:pt x="338" y="482"/>
                    <a:pt x="346" y="520"/>
                    <a:pt x="309" y="520"/>
                  </a:cubicBezTo>
                  <a:cubicBezTo>
                    <a:pt x="286" y="520"/>
                    <a:pt x="286" y="520"/>
                    <a:pt x="286" y="520"/>
                  </a:cubicBezTo>
                  <a:cubicBezTo>
                    <a:pt x="279" y="520"/>
                    <a:pt x="279" y="520"/>
                    <a:pt x="279" y="520"/>
                  </a:cubicBezTo>
                  <a:cubicBezTo>
                    <a:pt x="255" y="520"/>
                    <a:pt x="255" y="520"/>
                    <a:pt x="255" y="520"/>
                  </a:cubicBezTo>
                  <a:cubicBezTo>
                    <a:pt x="219" y="520"/>
                    <a:pt x="227" y="482"/>
                    <a:pt x="211" y="455"/>
                  </a:cubicBezTo>
                  <a:cubicBezTo>
                    <a:pt x="201" y="437"/>
                    <a:pt x="185" y="419"/>
                    <a:pt x="176" y="408"/>
                  </a:cubicBezTo>
                  <a:cubicBezTo>
                    <a:pt x="173" y="406"/>
                    <a:pt x="171" y="403"/>
                    <a:pt x="169" y="401"/>
                  </a:cubicBezTo>
                  <a:cubicBezTo>
                    <a:pt x="169" y="401"/>
                    <a:pt x="168" y="400"/>
                    <a:pt x="168" y="400"/>
                  </a:cubicBezTo>
                  <a:cubicBezTo>
                    <a:pt x="168" y="400"/>
                    <a:pt x="168" y="400"/>
                    <a:pt x="168" y="400"/>
                  </a:cubicBezTo>
                  <a:cubicBezTo>
                    <a:pt x="144" y="371"/>
                    <a:pt x="129" y="333"/>
                    <a:pt x="129" y="292"/>
                  </a:cubicBezTo>
                  <a:cubicBezTo>
                    <a:pt x="129" y="202"/>
                    <a:pt x="198" y="129"/>
                    <a:pt x="282" y="129"/>
                  </a:cubicBezTo>
                  <a:cubicBezTo>
                    <a:pt x="367" y="129"/>
                    <a:pt x="436" y="202"/>
                    <a:pt x="436" y="292"/>
                  </a:cubicBezTo>
                  <a:cubicBezTo>
                    <a:pt x="436" y="338"/>
                    <a:pt x="417" y="380"/>
                    <a:pt x="388"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Freeform 23">
              <a:extLst>
                <a:ext uri="{FF2B5EF4-FFF2-40B4-BE49-F238E27FC236}">
                  <a16:creationId xmlns:a16="http://schemas.microsoft.com/office/drawing/2014/main" id="{F08EC470-5713-4285-BCB6-513C44D61D5B}"/>
                </a:ext>
              </a:extLst>
            </p:cNvPr>
            <p:cNvSpPr/>
            <p:nvPr/>
          </p:nvSpPr>
          <p:spPr bwMode="auto">
            <a:xfrm>
              <a:off x="442" y="1621"/>
              <a:ext cx="449" cy="108"/>
            </a:xfrm>
            <a:custGeom>
              <a:avLst/>
              <a:gdLst>
                <a:gd name="T0" fmla="*/ 168 w 190"/>
                <a:gd name="T1" fmla="*/ 0 h 46"/>
                <a:gd name="T2" fmla="*/ 20 w 190"/>
                <a:gd name="T3" fmla="*/ 0 h 46"/>
                <a:gd name="T4" fmla="*/ 0 w 190"/>
                <a:gd name="T5" fmla="*/ 23 h 46"/>
                <a:gd name="T6" fmla="*/ 0 w 190"/>
                <a:gd name="T7" fmla="*/ 24 h 46"/>
                <a:gd name="T8" fmla="*/ 20 w 190"/>
                <a:gd name="T9" fmla="*/ 46 h 46"/>
                <a:gd name="T10" fmla="*/ 168 w 190"/>
                <a:gd name="T11" fmla="*/ 46 h 46"/>
                <a:gd name="T12" fmla="*/ 190 w 190"/>
                <a:gd name="T13" fmla="*/ 24 h 46"/>
                <a:gd name="T14" fmla="*/ 190 w 190"/>
                <a:gd name="T15" fmla="*/ 23 h 46"/>
                <a:gd name="T16" fmla="*/ 168 w 190"/>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6">
                  <a:moveTo>
                    <a:pt x="168" y="0"/>
                  </a:moveTo>
                  <a:cubicBezTo>
                    <a:pt x="20" y="0"/>
                    <a:pt x="20" y="0"/>
                    <a:pt x="20" y="0"/>
                  </a:cubicBezTo>
                  <a:cubicBezTo>
                    <a:pt x="9" y="0"/>
                    <a:pt x="0" y="12"/>
                    <a:pt x="0" y="23"/>
                  </a:cubicBezTo>
                  <a:cubicBezTo>
                    <a:pt x="0" y="24"/>
                    <a:pt x="0" y="24"/>
                    <a:pt x="0" y="24"/>
                  </a:cubicBezTo>
                  <a:cubicBezTo>
                    <a:pt x="0" y="35"/>
                    <a:pt x="9" y="46"/>
                    <a:pt x="20" y="46"/>
                  </a:cubicBezTo>
                  <a:cubicBezTo>
                    <a:pt x="168" y="46"/>
                    <a:pt x="168" y="46"/>
                    <a:pt x="168" y="46"/>
                  </a:cubicBezTo>
                  <a:cubicBezTo>
                    <a:pt x="180" y="46"/>
                    <a:pt x="190" y="35"/>
                    <a:pt x="190" y="24"/>
                  </a:cubicBezTo>
                  <a:cubicBezTo>
                    <a:pt x="190" y="23"/>
                    <a:pt x="190" y="23"/>
                    <a:pt x="190" y="23"/>
                  </a:cubicBezTo>
                  <a:cubicBezTo>
                    <a:pt x="190" y="12"/>
                    <a:pt x="180" y="0"/>
                    <a:pt x="1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24">
              <a:extLst>
                <a:ext uri="{FF2B5EF4-FFF2-40B4-BE49-F238E27FC236}">
                  <a16:creationId xmlns:a16="http://schemas.microsoft.com/office/drawing/2014/main" id="{C0352676-BD8E-4675-92E2-B8D388EAD683}"/>
                </a:ext>
              </a:extLst>
            </p:cNvPr>
            <p:cNvSpPr/>
            <p:nvPr/>
          </p:nvSpPr>
          <p:spPr bwMode="auto">
            <a:xfrm>
              <a:off x="442" y="1748"/>
              <a:ext cx="449" cy="199"/>
            </a:xfrm>
            <a:custGeom>
              <a:avLst/>
              <a:gdLst>
                <a:gd name="T0" fmla="*/ 168 w 190"/>
                <a:gd name="T1" fmla="*/ 0 h 84"/>
                <a:gd name="T2" fmla="*/ 20 w 190"/>
                <a:gd name="T3" fmla="*/ 0 h 84"/>
                <a:gd name="T4" fmla="*/ 0 w 190"/>
                <a:gd name="T5" fmla="*/ 22 h 84"/>
                <a:gd name="T6" fmla="*/ 0 w 190"/>
                <a:gd name="T7" fmla="*/ 22 h 84"/>
                <a:gd name="T8" fmla="*/ 20 w 190"/>
                <a:gd name="T9" fmla="*/ 41 h 84"/>
                <a:gd name="T10" fmla="*/ 48 w 190"/>
                <a:gd name="T11" fmla="*/ 41 h 84"/>
                <a:gd name="T12" fmla="*/ 48 w 190"/>
                <a:gd name="T13" fmla="*/ 46 h 84"/>
                <a:gd name="T14" fmla="*/ 95 w 190"/>
                <a:gd name="T15" fmla="*/ 84 h 84"/>
                <a:gd name="T16" fmla="*/ 141 w 190"/>
                <a:gd name="T17" fmla="*/ 46 h 84"/>
                <a:gd name="T18" fmla="*/ 141 w 190"/>
                <a:gd name="T19" fmla="*/ 41 h 84"/>
                <a:gd name="T20" fmla="*/ 168 w 190"/>
                <a:gd name="T21" fmla="*/ 41 h 84"/>
                <a:gd name="T22" fmla="*/ 190 w 190"/>
                <a:gd name="T23" fmla="*/ 22 h 84"/>
                <a:gd name="T24" fmla="*/ 190 w 190"/>
                <a:gd name="T25" fmla="*/ 22 h 84"/>
                <a:gd name="T26" fmla="*/ 168 w 19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4">
                  <a:moveTo>
                    <a:pt x="168" y="0"/>
                  </a:moveTo>
                  <a:cubicBezTo>
                    <a:pt x="20" y="0"/>
                    <a:pt x="20" y="0"/>
                    <a:pt x="20" y="0"/>
                  </a:cubicBezTo>
                  <a:cubicBezTo>
                    <a:pt x="9" y="0"/>
                    <a:pt x="0" y="11"/>
                    <a:pt x="0" y="22"/>
                  </a:cubicBezTo>
                  <a:cubicBezTo>
                    <a:pt x="0" y="22"/>
                    <a:pt x="0" y="22"/>
                    <a:pt x="0" y="22"/>
                  </a:cubicBezTo>
                  <a:cubicBezTo>
                    <a:pt x="0" y="33"/>
                    <a:pt x="9" y="41"/>
                    <a:pt x="20" y="41"/>
                  </a:cubicBezTo>
                  <a:cubicBezTo>
                    <a:pt x="48" y="41"/>
                    <a:pt x="48" y="41"/>
                    <a:pt x="48" y="41"/>
                  </a:cubicBezTo>
                  <a:cubicBezTo>
                    <a:pt x="48" y="43"/>
                    <a:pt x="48" y="44"/>
                    <a:pt x="48" y="46"/>
                  </a:cubicBezTo>
                  <a:cubicBezTo>
                    <a:pt x="48" y="67"/>
                    <a:pt x="69" y="84"/>
                    <a:pt x="95" y="84"/>
                  </a:cubicBezTo>
                  <a:cubicBezTo>
                    <a:pt x="120" y="84"/>
                    <a:pt x="141" y="67"/>
                    <a:pt x="141" y="46"/>
                  </a:cubicBezTo>
                  <a:cubicBezTo>
                    <a:pt x="141" y="44"/>
                    <a:pt x="141" y="43"/>
                    <a:pt x="141" y="41"/>
                  </a:cubicBezTo>
                  <a:cubicBezTo>
                    <a:pt x="168" y="41"/>
                    <a:pt x="168" y="41"/>
                    <a:pt x="168" y="41"/>
                  </a:cubicBezTo>
                  <a:cubicBezTo>
                    <a:pt x="180" y="41"/>
                    <a:pt x="190" y="33"/>
                    <a:pt x="190" y="22"/>
                  </a:cubicBezTo>
                  <a:cubicBezTo>
                    <a:pt x="190" y="22"/>
                    <a:pt x="190" y="22"/>
                    <a:pt x="190" y="22"/>
                  </a:cubicBezTo>
                  <a:cubicBezTo>
                    <a:pt x="190" y="11"/>
                    <a:pt x="180" y="0"/>
                    <a:pt x="1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25">
              <a:extLst>
                <a:ext uri="{FF2B5EF4-FFF2-40B4-BE49-F238E27FC236}">
                  <a16:creationId xmlns:a16="http://schemas.microsoft.com/office/drawing/2014/main" id="{62BA2AED-34FD-489F-92DA-546F0F90602D}"/>
                </a:ext>
              </a:extLst>
            </p:cNvPr>
            <p:cNvSpPr>
              <a:spLocks noEditPoints="1"/>
            </p:cNvSpPr>
            <p:nvPr/>
          </p:nvSpPr>
          <p:spPr bwMode="auto">
            <a:xfrm>
              <a:off x="560" y="605"/>
              <a:ext cx="215" cy="276"/>
            </a:xfrm>
            <a:custGeom>
              <a:avLst/>
              <a:gdLst>
                <a:gd name="T0" fmla="*/ 88 w 91"/>
                <a:gd name="T1" fmla="*/ 0 h 117"/>
                <a:gd name="T2" fmla="*/ 3 w 91"/>
                <a:gd name="T3" fmla="*/ 0 h 117"/>
                <a:gd name="T4" fmla="*/ 0 w 91"/>
                <a:gd name="T5" fmla="*/ 3 h 117"/>
                <a:gd name="T6" fmla="*/ 0 w 91"/>
                <a:gd name="T7" fmla="*/ 114 h 117"/>
                <a:gd name="T8" fmla="*/ 3 w 91"/>
                <a:gd name="T9" fmla="*/ 116 h 117"/>
                <a:gd name="T10" fmla="*/ 43 w 91"/>
                <a:gd name="T11" fmla="*/ 92 h 117"/>
                <a:gd name="T12" fmla="*/ 48 w 91"/>
                <a:gd name="T13" fmla="*/ 92 h 117"/>
                <a:gd name="T14" fmla="*/ 88 w 91"/>
                <a:gd name="T15" fmla="*/ 116 h 117"/>
                <a:gd name="T16" fmla="*/ 91 w 91"/>
                <a:gd name="T17" fmla="*/ 114 h 117"/>
                <a:gd name="T18" fmla="*/ 91 w 91"/>
                <a:gd name="T19" fmla="*/ 3 h 117"/>
                <a:gd name="T20" fmla="*/ 88 w 91"/>
                <a:gd name="T21" fmla="*/ 0 h 117"/>
                <a:gd name="T22" fmla="*/ 65 w 91"/>
                <a:gd name="T23" fmla="*/ 49 h 117"/>
                <a:gd name="T24" fmla="*/ 62 w 91"/>
                <a:gd name="T25" fmla="*/ 53 h 117"/>
                <a:gd name="T26" fmla="*/ 50 w 91"/>
                <a:gd name="T27" fmla="*/ 53 h 117"/>
                <a:gd name="T28" fmla="*/ 50 w 91"/>
                <a:gd name="T29" fmla="*/ 64 h 117"/>
                <a:gd name="T30" fmla="*/ 47 w 91"/>
                <a:gd name="T31" fmla="*/ 67 h 117"/>
                <a:gd name="T32" fmla="*/ 44 w 91"/>
                <a:gd name="T33" fmla="*/ 67 h 117"/>
                <a:gd name="T34" fmla="*/ 41 w 91"/>
                <a:gd name="T35" fmla="*/ 64 h 117"/>
                <a:gd name="T36" fmla="*/ 41 w 91"/>
                <a:gd name="T37" fmla="*/ 53 h 117"/>
                <a:gd name="T38" fmla="*/ 29 w 91"/>
                <a:gd name="T39" fmla="*/ 53 h 117"/>
                <a:gd name="T40" fmla="*/ 26 w 91"/>
                <a:gd name="T41" fmla="*/ 49 h 117"/>
                <a:gd name="T42" fmla="*/ 26 w 91"/>
                <a:gd name="T43" fmla="*/ 46 h 117"/>
                <a:gd name="T44" fmla="*/ 29 w 91"/>
                <a:gd name="T45" fmla="*/ 43 h 117"/>
                <a:gd name="T46" fmla="*/ 41 w 91"/>
                <a:gd name="T47" fmla="*/ 43 h 117"/>
                <a:gd name="T48" fmla="*/ 41 w 91"/>
                <a:gd name="T49" fmla="*/ 31 h 117"/>
                <a:gd name="T50" fmla="*/ 44 w 91"/>
                <a:gd name="T51" fmla="*/ 28 h 117"/>
                <a:gd name="T52" fmla="*/ 47 w 91"/>
                <a:gd name="T53" fmla="*/ 28 h 117"/>
                <a:gd name="T54" fmla="*/ 50 w 91"/>
                <a:gd name="T55" fmla="*/ 31 h 117"/>
                <a:gd name="T56" fmla="*/ 50 w 91"/>
                <a:gd name="T57" fmla="*/ 43 h 117"/>
                <a:gd name="T58" fmla="*/ 62 w 91"/>
                <a:gd name="T59" fmla="*/ 43 h 117"/>
                <a:gd name="T60" fmla="*/ 65 w 91"/>
                <a:gd name="T61" fmla="*/ 46 h 117"/>
                <a:gd name="T62" fmla="*/ 65 w 91"/>
                <a:gd name="T63" fmla="*/ 4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17">
                  <a:moveTo>
                    <a:pt x="88" y="0"/>
                  </a:moveTo>
                  <a:cubicBezTo>
                    <a:pt x="3" y="0"/>
                    <a:pt x="3" y="0"/>
                    <a:pt x="3" y="0"/>
                  </a:cubicBezTo>
                  <a:cubicBezTo>
                    <a:pt x="1" y="0"/>
                    <a:pt x="0" y="1"/>
                    <a:pt x="0" y="3"/>
                  </a:cubicBezTo>
                  <a:cubicBezTo>
                    <a:pt x="0" y="114"/>
                    <a:pt x="0" y="114"/>
                    <a:pt x="0" y="114"/>
                  </a:cubicBezTo>
                  <a:cubicBezTo>
                    <a:pt x="0" y="116"/>
                    <a:pt x="1" y="117"/>
                    <a:pt x="3" y="116"/>
                  </a:cubicBezTo>
                  <a:cubicBezTo>
                    <a:pt x="43" y="92"/>
                    <a:pt x="43" y="92"/>
                    <a:pt x="43" y="92"/>
                  </a:cubicBezTo>
                  <a:cubicBezTo>
                    <a:pt x="44" y="91"/>
                    <a:pt x="47" y="91"/>
                    <a:pt x="48" y="92"/>
                  </a:cubicBezTo>
                  <a:cubicBezTo>
                    <a:pt x="88" y="116"/>
                    <a:pt x="88" y="116"/>
                    <a:pt x="88" y="116"/>
                  </a:cubicBezTo>
                  <a:cubicBezTo>
                    <a:pt x="90" y="117"/>
                    <a:pt x="91" y="116"/>
                    <a:pt x="91" y="114"/>
                  </a:cubicBezTo>
                  <a:cubicBezTo>
                    <a:pt x="91" y="3"/>
                    <a:pt x="91" y="3"/>
                    <a:pt x="91" y="3"/>
                  </a:cubicBezTo>
                  <a:cubicBezTo>
                    <a:pt x="91" y="1"/>
                    <a:pt x="89" y="0"/>
                    <a:pt x="88" y="0"/>
                  </a:cubicBezTo>
                  <a:close/>
                  <a:moveTo>
                    <a:pt x="65" y="49"/>
                  </a:moveTo>
                  <a:cubicBezTo>
                    <a:pt x="65" y="51"/>
                    <a:pt x="64" y="53"/>
                    <a:pt x="62" y="53"/>
                  </a:cubicBezTo>
                  <a:cubicBezTo>
                    <a:pt x="50" y="53"/>
                    <a:pt x="50" y="53"/>
                    <a:pt x="50" y="53"/>
                  </a:cubicBezTo>
                  <a:cubicBezTo>
                    <a:pt x="50" y="64"/>
                    <a:pt x="50" y="64"/>
                    <a:pt x="50" y="64"/>
                  </a:cubicBezTo>
                  <a:cubicBezTo>
                    <a:pt x="50" y="66"/>
                    <a:pt x="49" y="67"/>
                    <a:pt x="47" y="67"/>
                  </a:cubicBezTo>
                  <a:cubicBezTo>
                    <a:pt x="44" y="67"/>
                    <a:pt x="44" y="67"/>
                    <a:pt x="44" y="67"/>
                  </a:cubicBezTo>
                  <a:cubicBezTo>
                    <a:pt x="42" y="67"/>
                    <a:pt x="41" y="66"/>
                    <a:pt x="41" y="64"/>
                  </a:cubicBezTo>
                  <a:cubicBezTo>
                    <a:pt x="41" y="53"/>
                    <a:pt x="41" y="53"/>
                    <a:pt x="41" y="53"/>
                  </a:cubicBezTo>
                  <a:cubicBezTo>
                    <a:pt x="29" y="53"/>
                    <a:pt x="29" y="53"/>
                    <a:pt x="29" y="53"/>
                  </a:cubicBezTo>
                  <a:cubicBezTo>
                    <a:pt x="27" y="53"/>
                    <a:pt x="26" y="51"/>
                    <a:pt x="26" y="49"/>
                  </a:cubicBezTo>
                  <a:cubicBezTo>
                    <a:pt x="26" y="46"/>
                    <a:pt x="26" y="46"/>
                    <a:pt x="26" y="46"/>
                  </a:cubicBezTo>
                  <a:cubicBezTo>
                    <a:pt x="26" y="44"/>
                    <a:pt x="27" y="43"/>
                    <a:pt x="29" y="43"/>
                  </a:cubicBezTo>
                  <a:cubicBezTo>
                    <a:pt x="41" y="43"/>
                    <a:pt x="41" y="43"/>
                    <a:pt x="41" y="43"/>
                  </a:cubicBezTo>
                  <a:cubicBezTo>
                    <a:pt x="41" y="31"/>
                    <a:pt x="41" y="31"/>
                    <a:pt x="41" y="31"/>
                  </a:cubicBezTo>
                  <a:cubicBezTo>
                    <a:pt x="41" y="29"/>
                    <a:pt x="42" y="28"/>
                    <a:pt x="44" y="28"/>
                  </a:cubicBezTo>
                  <a:cubicBezTo>
                    <a:pt x="47" y="28"/>
                    <a:pt x="47" y="28"/>
                    <a:pt x="47" y="28"/>
                  </a:cubicBezTo>
                  <a:cubicBezTo>
                    <a:pt x="49" y="28"/>
                    <a:pt x="50" y="29"/>
                    <a:pt x="50" y="31"/>
                  </a:cubicBezTo>
                  <a:cubicBezTo>
                    <a:pt x="50" y="43"/>
                    <a:pt x="50" y="43"/>
                    <a:pt x="50" y="43"/>
                  </a:cubicBezTo>
                  <a:cubicBezTo>
                    <a:pt x="62" y="43"/>
                    <a:pt x="62" y="43"/>
                    <a:pt x="62" y="43"/>
                  </a:cubicBezTo>
                  <a:cubicBezTo>
                    <a:pt x="64" y="43"/>
                    <a:pt x="65" y="44"/>
                    <a:pt x="65" y="46"/>
                  </a:cubicBezTo>
                  <a:lnTo>
                    <a:pt x="6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26">
              <a:extLst>
                <a:ext uri="{FF2B5EF4-FFF2-40B4-BE49-F238E27FC236}">
                  <a16:creationId xmlns:a16="http://schemas.microsoft.com/office/drawing/2014/main" id="{43F1E74F-ECDD-4AA9-904E-D802C6DA2833}"/>
                </a:ext>
              </a:extLst>
            </p:cNvPr>
            <p:cNvSpPr/>
            <p:nvPr/>
          </p:nvSpPr>
          <p:spPr bwMode="auto">
            <a:xfrm>
              <a:off x="621" y="543"/>
              <a:ext cx="215" cy="279"/>
            </a:xfrm>
            <a:custGeom>
              <a:avLst/>
              <a:gdLst>
                <a:gd name="T0" fmla="*/ 87 w 91"/>
                <a:gd name="T1" fmla="*/ 0 h 118"/>
                <a:gd name="T2" fmla="*/ 91 w 91"/>
                <a:gd name="T3" fmla="*/ 3 h 118"/>
                <a:gd name="T4" fmla="*/ 91 w 91"/>
                <a:gd name="T5" fmla="*/ 115 h 118"/>
                <a:gd name="T6" fmla="*/ 88 w 91"/>
                <a:gd name="T7" fmla="*/ 117 h 118"/>
                <a:gd name="T8" fmla="*/ 77 w 91"/>
                <a:gd name="T9" fmla="*/ 109 h 118"/>
                <a:gd name="T10" fmla="*/ 75 w 91"/>
                <a:gd name="T11" fmla="*/ 104 h 118"/>
                <a:gd name="T12" fmla="*/ 75 w 91"/>
                <a:gd name="T13" fmla="*/ 19 h 118"/>
                <a:gd name="T14" fmla="*/ 71 w 91"/>
                <a:gd name="T15" fmla="*/ 16 h 118"/>
                <a:gd name="T16" fmla="*/ 3 w 91"/>
                <a:gd name="T17" fmla="*/ 16 h 118"/>
                <a:gd name="T18" fmla="*/ 0 w 91"/>
                <a:gd name="T19" fmla="*/ 13 h 118"/>
                <a:gd name="T20" fmla="*/ 0 w 91"/>
                <a:gd name="T21" fmla="*/ 3 h 118"/>
                <a:gd name="T22" fmla="*/ 3 w 91"/>
                <a:gd name="T23" fmla="*/ 0 h 118"/>
                <a:gd name="T24" fmla="*/ 87 w 91"/>
                <a:gd name="T2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8">
                  <a:moveTo>
                    <a:pt x="87" y="0"/>
                  </a:moveTo>
                  <a:cubicBezTo>
                    <a:pt x="89" y="0"/>
                    <a:pt x="91" y="2"/>
                    <a:pt x="91" y="3"/>
                  </a:cubicBezTo>
                  <a:cubicBezTo>
                    <a:pt x="91" y="115"/>
                    <a:pt x="91" y="115"/>
                    <a:pt x="91" y="115"/>
                  </a:cubicBezTo>
                  <a:cubicBezTo>
                    <a:pt x="91" y="117"/>
                    <a:pt x="89" y="118"/>
                    <a:pt x="88" y="117"/>
                  </a:cubicBezTo>
                  <a:cubicBezTo>
                    <a:pt x="77" y="109"/>
                    <a:pt x="77" y="109"/>
                    <a:pt x="77" y="109"/>
                  </a:cubicBezTo>
                  <a:cubicBezTo>
                    <a:pt x="76" y="108"/>
                    <a:pt x="75" y="106"/>
                    <a:pt x="75" y="104"/>
                  </a:cubicBezTo>
                  <a:cubicBezTo>
                    <a:pt x="75" y="19"/>
                    <a:pt x="75" y="19"/>
                    <a:pt x="75" y="19"/>
                  </a:cubicBezTo>
                  <a:cubicBezTo>
                    <a:pt x="75" y="18"/>
                    <a:pt x="73" y="16"/>
                    <a:pt x="71" y="16"/>
                  </a:cubicBezTo>
                  <a:cubicBezTo>
                    <a:pt x="3" y="16"/>
                    <a:pt x="3" y="16"/>
                    <a:pt x="3" y="16"/>
                  </a:cubicBezTo>
                  <a:cubicBezTo>
                    <a:pt x="1" y="16"/>
                    <a:pt x="0" y="15"/>
                    <a:pt x="0" y="13"/>
                  </a:cubicBezTo>
                  <a:cubicBezTo>
                    <a:pt x="0" y="3"/>
                    <a:pt x="0" y="3"/>
                    <a:pt x="0" y="3"/>
                  </a:cubicBezTo>
                  <a:cubicBezTo>
                    <a:pt x="0" y="2"/>
                    <a:pt x="1" y="0"/>
                    <a:pt x="3" y="0"/>
                  </a:cubicBez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文本框 1">
            <a:extLst>
              <a:ext uri="{FF2B5EF4-FFF2-40B4-BE49-F238E27FC236}">
                <a16:creationId xmlns:a16="http://schemas.microsoft.com/office/drawing/2014/main" id="{10DC1F6B-8899-4B72-AABD-EB51938DAAF4}"/>
              </a:ext>
            </a:extLst>
          </p:cNvPr>
          <p:cNvSpPr txBox="1"/>
          <p:nvPr/>
        </p:nvSpPr>
        <p:spPr>
          <a:xfrm>
            <a:off x="640986" y="1831554"/>
            <a:ext cx="6702992" cy="2217851"/>
          </a:xfrm>
          <a:prstGeom prst="rect">
            <a:avLst/>
          </a:prstGeom>
          <a:noFill/>
        </p:spPr>
        <p:txBody>
          <a:bodyPr wrap="square" rtlCol="0">
            <a:spAutoFit/>
          </a:bodyPr>
          <a:lstStyle/>
          <a:p>
            <a:pPr>
              <a:lnSpc>
                <a:spcPct val="130000"/>
              </a:lnSpc>
            </a:pPr>
            <a:r>
              <a:rPr lang="en-US" altLang="zh-CN" b="1" dirty="0">
                <a:solidFill>
                  <a:srgbClr val="FF6B00"/>
                </a:solidFill>
                <a:latin typeface="微软雅黑" panose="020B0503020204020204" pitchFamily="34" charset="-122"/>
                <a:ea typeface="微软雅黑" panose="020B0503020204020204" pitchFamily="34" charset="-122"/>
              </a:rPr>
              <a:t>1</a:t>
            </a:r>
            <a:r>
              <a:rPr lang="zh-CN" altLang="en-US" b="1" dirty="0">
                <a:solidFill>
                  <a:srgbClr val="FF6B00"/>
                </a:solidFill>
                <a:latin typeface="微软雅黑" panose="020B0503020204020204" pitchFamily="34" charset="-122"/>
                <a:ea typeface="微软雅黑" panose="020B0503020204020204" pitchFamily="34" charset="-122"/>
              </a:rPr>
              <a:t>、绘制树状的网站构架图。</a:t>
            </a:r>
          </a:p>
          <a:p>
            <a:pPr>
              <a:lnSpc>
                <a:spcPct val="130000"/>
              </a:lnSpc>
            </a:pPr>
            <a:r>
              <a:rPr lang="en-US" altLang="zh-CN" b="1" dirty="0">
                <a:solidFill>
                  <a:srgbClr val="FF6B00"/>
                </a:solidFill>
                <a:latin typeface="微软雅黑" panose="020B0503020204020204" pitchFamily="34" charset="-122"/>
                <a:ea typeface="微软雅黑" panose="020B0503020204020204" pitchFamily="34" charset="-122"/>
              </a:rPr>
              <a:t>2</a:t>
            </a:r>
            <a:r>
              <a:rPr lang="zh-CN" altLang="en-US" b="1" dirty="0">
                <a:solidFill>
                  <a:srgbClr val="FF6B00"/>
                </a:solidFill>
                <a:latin typeface="微软雅黑" panose="020B0503020204020204" pitchFamily="34" charset="-122"/>
                <a:ea typeface="微软雅黑" panose="020B0503020204020204" pitchFamily="34" charset="-122"/>
              </a:rPr>
              <a:t>、绘制示意图。</a:t>
            </a:r>
          </a:p>
          <a:p>
            <a:pPr>
              <a:lnSpc>
                <a:spcPct val="130000"/>
              </a:lnSpc>
            </a:pPr>
            <a:r>
              <a:rPr lang="en-US" altLang="zh-CN" b="1" dirty="0">
                <a:solidFill>
                  <a:srgbClr val="FF6B00"/>
                </a:solidFill>
                <a:latin typeface="微软雅黑" panose="020B0503020204020204" pitchFamily="34" charset="-122"/>
                <a:ea typeface="微软雅黑" panose="020B0503020204020204" pitchFamily="34" charset="-122"/>
              </a:rPr>
              <a:t>3</a:t>
            </a:r>
            <a:r>
              <a:rPr lang="zh-CN" altLang="en-US" b="1" dirty="0">
                <a:solidFill>
                  <a:srgbClr val="FF6B00"/>
                </a:solidFill>
                <a:latin typeface="微软雅黑" panose="020B0503020204020204" pitchFamily="34" charset="-122"/>
                <a:ea typeface="微软雅黑" panose="020B0503020204020204" pitchFamily="34" charset="-122"/>
              </a:rPr>
              <a:t>、绘制流程图。</a:t>
            </a:r>
          </a:p>
          <a:p>
            <a:pPr>
              <a:lnSpc>
                <a:spcPct val="130000"/>
              </a:lnSpc>
            </a:pPr>
            <a:r>
              <a:rPr lang="en-US" altLang="zh-CN" b="1" dirty="0">
                <a:solidFill>
                  <a:srgbClr val="FF6B00"/>
                </a:solidFill>
                <a:latin typeface="微软雅黑" panose="020B0503020204020204" pitchFamily="34" charset="-122"/>
                <a:ea typeface="微软雅黑" panose="020B0503020204020204" pitchFamily="34" charset="-122"/>
              </a:rPr>
              <a:t>4</a:t>
            </a:r>
            <a:r>
              <a:rPr lang="zh-CN" altLang="en-US" b="1" dirty="0">
                <a:solidFill>
                  <a:srgbClr val="FF6B00"/>
                </a:solidFill>
                <a:latin typeface="微软雅黑" panose="020B0503020204020204" pitchFamily="34" charset="-122"/>
                <a:ea typeface="微软雅黑" panose="020B0503020204020204" pitchFamily="34" charset="-122"/>
              </a:rPr>
              <a:t>、交互设计。</a:t>
            </a:r>
          </a:p>
          <a:p>
            <a:pPr>
              <a:lnSpc>
                <a:spcPct val="130000"/>
              </a:lnSpc>
            </a:pPr>
            <a:r>
              <a:rPr lang="en-US" altLang="zh-CN" b="1" dirty="0">
                <a:solidFill>
                  <a:srgbClr val="FF6B00"/>
                </a:solidFill>
                <a:latin typeface="微软雅黑" panose="020B0503020204020204" pitchFamily="34" charset="-122"/>
                <a:ea typeface="微软雅黑" panose="020B0503020204020204" pitchFamily="34" charset="-122"/>
              </a:rPr>
              <a:t>5</a:t>
            </a:r>
            <a:r>
              <a:rPr lang="zh-CN" altLang="en-US" b="1" dirty="0">
                <a:solidFill>
                  <a:srgbClr val="FF6B00"/>
                </a:solidFill>
                <a:latin typeface="微软雅黑" panose="020B0503020204020204" pitchFamily="34" charset="-122"/>
                <a:ea typeface="微软雅黑" panose="020B0503020204020204" pitchFamily="34" charset="-122"/>
              </a:rPr>
              <a:t>、输出网站原型。</a:t>
            </a:r>
          </a:p>
          <a:p>
            <a:pPr>
              <a:lnSpc>
                <a:spcPct val="130000"/>
              </a:lnSpc>
            </a:pPr>
            <a:r>
              <a:rPr lang="en-US" altLang="zh-CN" b="1" dirty="0">
                <a:solidFill>
                  <a:srgbClr val="FF6B00"/>
                </a:solidFill>
                <a:latin typeface="微软雅黑" panose="020B0503020204020204" pitchFamily="34" charset="-122"/>
                <a:ea typeface="微软雅黑" panose="020B0503020204020204" pitchFamily="34" charset="-122"/>
              </a:rPr>
              <a:t>6</a:t>
            </a:r>
            <a:r>
              <a:rPr lang="zh-CN" altLang="en-US" b="1" dirty="0">
                <a:solidFill>
                  <a:srgbClr val="FF6B00"/>
                </a:solidFill>
                <a:latin typeface="微软雅黑" panose="020B0503020204020204" pitchFamily="34" charset="-122"/>
                <a:ea typeface="微软雅黑" panose="020B0503020204020204" pitchFamily="34" charset="-122"/>
              </a:rPr>
              <a:t>、输出</a:t>
            </a:r>
            <a:r>
              <a:rPr lang="en-US" altLang="zh-CN" b="1" dirty="0">
                <a:solidFill>
                  <a:srgbClr val="FF6B00"/>
                </a:solidFill>
                <a:latin typeface="微软雅黑" panose="020B0503020204020204" pitchFamily="34" charset="-122"/>
                <a:ea typeface="微软雅黑" panose="020B0503020204020204" pitchFamily="34" charset="-122"/>
              </a:rPr>
              <a:t>WORD</a:t>
            </a:r>
            <a:r>
              <a:rPr lang="zh-CN" altLang="en-US" b="1" dirty="0">
                <a:solidFill>
                  <a:srgbClr val="FF6B00"/>
                </a:solidFill>
                <a:latin typeface="微软雅黑" panose="020B0503020204020204" pitchFamily="34" charset="-122"/>
                <a:ea typeface="微软雅黑" panose="020B0503020204020204" pitchFamily="34" charset="-122"/>
              </a:rPr>
              <a:t>格式规格文件。</a:t>
            </a:r>
          </a:p>
        </p:txBody>
      </p:sp>
      <p:sp>
        <p:nvSpPr>
          <p:cNvPr id="26" name="Rectangle 39">
            <a:extLst>
              <a:ext uri="{FF2B5EF4-FFF2-40B4-BE49-F238E27FC236}">
                <a16:creationId xmlns:a16="http://schemas.microsoft.com/office/drawing/2014/main" id="{9EE32C82-8E1B-4FA6-BCF4-2A88F966EC01}"/>
              </a:ext>
            </a:extLst>
          </p:cNvPr>
          <p:cNvSpPr>
            <a:spLocks noChangeArrowheads="1"/>
          </p:cNvSpPr>
          <p:nvPr/>
        </p:nvSpPr>
        <p:spPr bwMode="auto">
          <a:xfrm>
            <a:off x="915988" y="338497"/>
            <a:ext cx="14957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界面原型工具</a:t>
            </a:r>
            <a:endParaRPr lang="en-US" altLang="zh-CN" sz="1600" b="1" dirty="0">
              <a:solidFill>
                <a:srgbClr val="EA5514"/>
              </a:solidFill>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35159384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6" presetClass="emph" presetSubtype="0" autoRev="1" fill="hold" grpId="1" nodeType="withEffect">
                                  <p:stCondLst>
                                    <p:cond delay="800"/>
                                  </p:stCondLst>
                                  <p:childTnLst>
                                    <p:animScale>
                                      <p:cBhvr>
                                        <p:cTn id="39" dur="150" fill="hold"/>
                                        <p:tgtEl>
                                          <p:spTgt spid="54"/>
                                        </p:tgtEl>
                                      </p:cBhvr>
                                      <p:by x="110000" y="110000"/>
                                    </p:animScale>
                                  </p:childTnLst>
                                </p:cTn>
                              </p:par>
                              <p:par>
                                <p:cTn id="40" presetID="10" presetClass="entr" presetSubtype="0" fill="hold" nodeType="withEffect">
                                  <p:stCondLst>
                                    <p:cond delay="8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 presetClass="entr" presetSubtype="0" fill="hold" grpId="0" nodeType="withEffect">
                                  <p:stCondLst>
                                    <p:cond delay="80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par>
                                <p:cTn id="52" presetID="22" presetClass="entr" presetSubtype="8"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11" grpId="0"/>
      <p:bldP spid="2"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306030" y="2212664"/>
            <a:ext cx="465845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40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界面原型的示例</a:t>
            </a:r>
          </a:p>
        </p:txBody>
      </p:sp>
    </p:spTree>
    <p:extLst>
      <p:ext uri="{BB962C8B-B14F-4D97-AF65-F5344CB8AC3E}">
        <p14:creationId xmlns:p14="http://schemas.microsoft.com/office/powerpoint/2010/main" val="407493220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18558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界面原型示例</a:t>
            </a:r>
            <a:endParaRPr lang="en-US" altLang="zh-CN" sz="1600" b="1" baseline="30000" dirty="0">
              <a:solidFill>
                <a:srgbClr val="EA5514"/>
              </a:solidFill>
              <a:latin typeface="微软雅黑" pitchFamily="34" charset="-122"/>
              <a:ea typeface="微软雅黑" pitchFamily="34" charset="-122"/>
              <a:cs typeface="宋体" pitchFamily="2" charset="-122"/>
            </a:endParaRPr>
          </a:p>
        </p:txBody>
      </p:sp>
      <p:sp>
        <p:nvSpPr>
          <p:cNvPr id="4" name="文本框 3">
            <a:extLst>
              <a:ext uri="{FF2B5EF4-FFF2-40B4-BE49-F238E27FC236}">
                <a16:creationId xmlns:a16="http://schemas.microsoft.com/office/drawing/2014/main" id="{DD4A44A0-1094-44D0-9FDC-9972F87B76EE}"/>
              </a:ext>
            </a:extLst>
          </p:cNvPr>
          <p:cNvSpPr txBox="1"/>
          <p:nvPr/>
        </p:nvSpPr>
        <p:spPr>
          <a:xfrm>
            <a:off x="858344" y="790530"/>
            <a:ext cx="6377952"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针对不同端的项目开发需要区分其界面风格和使用区别</a:t>
            </a:r>
          </a:p>
        </p:txBody>
      </p:sp>
      <p:pic>
        <p:nvPicPr>
          <p:cNvPr id="8" name="图片 7">
            <a:extLst>
              <a:ext uri="{FF2B5EF4-FFF2-40B4-BE49-F238E27FC236}">
                <a16:creationId xmlns:a16="http://schemas.microsoft.com/office/drawing/2014/main" id="{DC0EB459-237D-460E-BB30-86C05E220F8C}"/>
              </a:ext>
            </a:extLst>
          </p:cNvPr>
          <p:cNvPicPr>
            <a:picLocks noChangeAspect="1"/>
          </p:cNvPicPr>
          <p:nvPr/>
        </p:nvPicPr>
        <p:blipFill>
          <a:blip r:embed="rId3"/>
          <a:stretch>
            <a:fillRect/>
          </a:stretch>
        </p:blipFill>
        <p:spPr>
          <a:xfrm>
            <a:off x="859128" y="1548961"/>
            <a:ext cx="4361728" cy="3206973"/>
          </a:xfrm>
          <a:prstGeom prst="rect">
            <a:avLst/>
          </a:prstGeom>
        </p:spPr>
      </p:pic>
      <p:pic>
        <p:nvPicPr>
          <p:cNvPr id="10" name="图片 9">
            <a:extLst>
              <a:ext uri="{FF2B5EF4-FFF2-40B4-BE49-F238E27FC236}">
                <a16:creationId xmlns:a16="http://schemas.microsoft.com/office/drawing/2014/main" id="{B0C2A1C1-BAA2-44EC-A573-4E6F8B96AE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7580" y="1548960"/>
            <a:ext cx="1697432" cy="3206973"/>
          </a:xfrm>
          <a:prstGeom prst="rect">
            <a:avLst/>
          </a:prstGeom>
        </p:spPr>
      </p:pic>
    </p:spTree>
    <p:extLst>
      <p:ext uri="{BB962C8B-B14F-4D97-AF65-F5344CB8AC3E}">
        <p14:creationId xmlns:p14="http://schemas.microsoft.com/office/powerpoint/2010/main" val="1959711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FFFF"/>
                </a:solidFill>
                <a:effectLst/>
                <a:latin typeface="Impact" pitchFamily="34" charset="0"/>
                <a:ea typeface="宋体" pitchFamily="2" charset="-122"/>
                <a:cs typeface="宋体" pitchFamily="2" charset="-122"/>
              </a:rPr>
              <a:t>04</a:t>
            </a:r>
            <a:endParaRPr kumimoji="0" lang="zh-CN" altLang="zh-CN" sz="1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55" name="Rectangle 39"/>
          <p:cNvSpPr>
            <a:spLocks noChangeArrowheads="1"/>
          </p:cNvSpPr>
          <p:nvPr/>
        </p:nvSpPr>
        <p:spPr bwMode="auto">
          <a:xfrm>
            <a:off x="915989" y="338497"/>
            <a:ext cx="18558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itchFamily="34" charset="-122"/>
                <a:ea typeface="微软雅黑" pitchFamily="34" charset="-122"/>
                <a:cs typeface="宋体" pitchFamily="2" charset="-122"/>
              </a:rPr>
              <a:t>界面原型示例</a:t>
            </a:r>
            <a:endParaRPr lang="en-US" altLang="zh-CN" sz="1600" b="1" baseline="30000" dirty="0">
              <a:solidFill>
                <a:srgbClr val="EA5514"/>
              </a:solidFill>
              <a:latin typeface="微软雅黑" pitchFamily="34" charset="-122"/>
              <a:ea typeface="微软雅黑" pitchFamily="34" charset="-122"/>
              <a:cs typeface="宋体" pitchFamily="2" charset="-122"/>
            </a:endParaRPr>
          </a:p>
        </p:txBody>
      </p:sp>
      <p:sp>
        <p:nvSpPr>
          <p:cNvPr id="4" name="文本框 3">
            <a:extLst>
              <a:ext uri="{FF2B5EF4-FFF2-40B4-BE49-F238E27FC236}">
                <a16:creationId xmlns:a16="http://schemas.microsoft.com/office/drawing/2014/main" id="{DD4A44A0-1094-44D0-9FDC-9972F87B76EE}"/>
              </a:ext>
            </a:extLst>
          </p:cNvPr>
          <p:cNvSpPr txBox="1"/>
          <p:nvPr/>
        </p:nvSpPr>
        <p:spPr>
          <a:xfrm>
            <a:off x="858344" y="838211"/>
            <a:ext cx="6882008" cy="584775"/>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针对不同的项目软件的定位或者功能设计，其界面原型的风格也需要相对适合，这里以电商</a:t>
            </a:r>
            <a:r>
              <a:rPr lang="en-US" altLang="zh-CN" sz="1600" b="1" dirty="0">
                <a:latin typeface="微软雅黑" panose="020B0503020204020204" pitchFamily="34" charset="-122"/>
                <a:ea typeface="微软雅黑" panose="020B0503020204020204" pitchFamily="34" charset="-122"/>
              </a:rPr>
              <a:t>app</a:t>
            </a:r>
            <a:r>
              <a:rPr lang="zh-CN" altLang="en-US" sz="1600" b="1" dirty="0">
                <a:latin typeface="微软雅黑" panose="020B0503020204020204" pitchFamily="34" charset="-122"/>
                <a:ea typeface="微软雅黑" panose="020B0503020204020204" pitchFamily="34" charset="-122"/>
              </a:rPr>
              <a:t>和社交</a:t>
            </a:r>
            <a:r>
              <a:rPr lang="en-US" altLang="zh-CN" sz="1600" b="1" dirty="0">
                <a:latin typeface="微软雅黑" panose="020B0503020204020204" pitchFamily="34" charset="-122"/>
                <a:ea typeface="微软雅黑" panose="020B0503020204020204" pitchFamily="34" charset="-122"/>
              </a:rPr>
              <a:t>app</a:t>
            </a:r>
            <a:r>
              <a:rPr lang="zh-CN" altLang="en-US" sz="1600" b="1" dirty="0">
                <a:latin typeface="微软雅黑" panose="020B0503020204020204" pitchFamily="34" charset="-122"/>
                <a:ea typeface="微软雅黑" panose="020B0503020204020204" pitchFamily="34" charset="-122"/>
              </a:rPr>
              <a:t>举例</a:t>
            </a:r>
          </a:p>
        </p:txBody>
      </p:sp>
      <p:pic>
        <p:nvPicPr>
          <p:cNvPr id="8" name="图片 7">
            <a:extLst>
              <a:ext uri="{FF2B5EF4-FFF2-40B4-BE49-F238E27FC236}">
                <a16:creationId xmlns:a16="http://schemas.microsoft.com/office/drawing/2014/main" id="{B48D7C03-B50E-44E3-8CB2-876AF31E69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976" y="1490835"/>
            <a:ext cx="2036848" cy="3547135"/>
          </a:xfrm>
          <a:prstGeom prst="rect">
            <a:avLst/>
          </a:prstGeom>
        </p:spPr>
      </p:pic>
      <p:pic>
        <p:nvPicPr>
          <p:cNvPr id="10" name="图片 9">
            <a:extLst>
              <a:ext uri="{FF2B5EF4-FFF2-40B4-BE49-F238E27FC236}">
                <a16:creationId xmlns:a16="http://schemas.microsoft.com/office/drawing/2014/main" id="{59D01362-30B5-4108-9821-21180E581E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112" y="1440248"/>
            <a:ext cx="1872208" cy="3547135"/>
          </a:xfrm>
          <a:prstGeom prst="rect">
            <a:avLst/>
          </a:prstGeom>
        </p:spPr>
      </p:pic>
    </p:spTree>
    <p:extLst>
      <p:ext uri="{BB962C8B-B14F-4D97-AF65-F5344CB8AC3E}">
        <p14:creationId xmlns:p14="http://schemas.microsoft.com/office/powerpoint/2010/main" val="1115465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9" y="338497"/>
            <a:ext cx="185581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什么是界面原型</a:t>
            </a:r>
            <a:r>
              <a:rPr lang="en-US" altLang="zh-CN" sz="1600" b="1" baseline="30000"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[1]</a:t>
            </a:r>
          </a:p>
        </p:txBody>
      </p:sp>
      <p:sp>
        <p:nvSpPr>
          <p:cNvPr id="23" name="文本框 22"/>
          <p:cNvSpPr txBox="1"/>
          <p:nvPr/>
        </p:nvSpPr>
        <p:spPr>
          <a:xfrm>
            <a:off x="794679" y="3962468"/>
            <a:ext cx="8320864" cy="787523"/>
          </a:xfrm>
          <a:prstGeom prst="rect">
            <a:avLst/>
          </a:prstGeom>
          <a:noFill/>
        </p:spPr>
        <p:txBody>
          <a:bodyPr wrap="square">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界面原型是设计方案的表达，是产品经理、交互设计师的重要产出物之一，也是项目团队的其它成员（尤其是设计师、开发人员）的重要参考和评估的依据。</a:t>
            </a:r>
            <a:endParaRPr lang="zh-CN" altLang="en-US" b="1" dirty="0">
              <a:latin typeface="微软雅黑" panose="020B0503020204020204" pitchFamily="34" charset="-122"/>
              <a:ea typeface="微软雅黑" panose="020B0503020204020204" pitchFamily="34" charset="-122"/>
            </a:endParaRPr>
          </a:p>
        </p:txBody>
      </p:sp>
      <p:pic>
        <p:nvPicPr>
          <p:cNvPr id="2050" name="Picture 2" descr="UI开发男手持智能手机与线框用户界面屏幕原型的移动应用程序白色背景开发移动应用程序UI高清图片下载-正版图片300022920-摄图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88" y="785683"/>
            <a:ext cx="7256411" cy="2970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05</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306030" y="2212664"/>
            <a:ext cx="465845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40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参考资料</a:t>
            </a:r>
          </a:p>
        </p:txBody>
      </p:sp>
    </p:spTree>
    <p:extLst>
      <p:ext uri="{BB962C8B-B14F-4D97-AF65-F5344CB8AC3E}">
        <p14:creationId xmlns:p14="http://schemas.microsoft.com/office/powerpoint/2010/main" val="144379751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05</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5758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参考资料</a:t>
            </a:r>
          </a:p>
        </p:txBody>
      </p:sp>
      <p:sp>
        <p:nvSpPr>
          <p:cNvPr id="14" name="文本框 13"/>
          <p:cNvSpPr txBox="1"/>
          <p:nvPr/>
        </p:nvSpPr>
        <p:spPr>
          <a:xfrm>
            <a:off x="900073" y="679058"/>
            <a:ext cx="6768752" cy="5262245"/>
          </a:xfrm>
          <a:prstGeom prst="rect">
            <a:avLst/>
          </a:prstGeom>
          <a:noFill/>
          <a:effectLst>
            <a:outerShdw blurRad="50800" dist="38100" dir="2700000" algn="tl" rotWithShape="0">
              <a:prstClr val="black">
                <a:alpha val="40000"/>
              </a:prstClr>
            </a:outerShdw>
          </a:effectLst>
        </p:spPr>
        <p:txBody>
          <a:bodyPr wrap="square">
            <a:spAutoFit/>
          </a:bodyPr>
          <a:lstStyle/>
          <a:p>
            <a:pPr>
              <a:lnSpc>
                <a:spcPct val="150000"/>
              </a:lnSpc>
            </a:pPr>
            <a:r>
              <a:rPr lang="en-US" altLang="zh-CN" sz="1200" i="0" dirty="0">
                <a:solidFill>
                  <a:srgbClr val="F54E2A"/>
                </a:solidFill>
                <a:effectLst/>
                <a:latin typeface="微软雅黑" panose="020B0503020204020204" pitchFamily="34" charset="-122"/>
                <a:ea typeface="微软雅黑" panose="020B0503020204020204" pitchFamily="34" charset="-122"/>
              </a:rPr>
              <a:t>[1]</a:t>
            </a:r>
            <a:r>
              <a:rPr lang="zh-CN" altLang="en-US" sz="1200" i="0" dirty="0">
                <a:solidFill>
                  <a:schemeClr val="tx1">
                    <a:lumMod val="85000"/>
                    <a:lumOff val="15000"/>
                  </a:schemeClr>
                </a:solidFill>
                <a:effectLst/>
                <a:latin typeface="微软雅黑" panose="020B0503020204020204" pitchFamily="34" charset="-122"/>
                <a:ea typeface="微软雅黑" panose="020B0503020204020204" pitchFamily="34" charset="-122"/>
              </a:rPr>
              <a:t>做出规范的原型，这</a:t>
            </a:r>
            <a:r>
              <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rPr>
              <a:t>3</a:t>
            </a:r>
            <a:r>
              <a:rPr lang="zh-CN" altLang="en-US" sz="1200" i="0" dirty="0">
                <a:solidFill>
                  <a:schemeClr val="tx1">
                    <a:lumMod val="85000"/>
                    <a:lumOff val="15000"/>
                  </a:schemeClr>
                </a:solidFill>
                <a:effectLst/>
                <a:latin typeface="微软雅黑" panose="020B0503020204020204" pitchFamily="34" charset="-122"/>
                <a:ea typeface="微软雅黑" panose="020B0503020204020204" pitchFamily="34" charset="-122"/>
              </a:rPr>
              <a:t>步不可少</a:t>
            </a:r>
            <a:endPar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a:lnSpc>
                <a:spcPct val="150000"/>
              </a:lnSpc>
            </a:pPr>
            <a:r>
              <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rPr>
              <a:t>[EB/OL]. </a:t>
            </a:r>
            <a:r>
              <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hlinkClick r:id="rId2"/>
              </a:rPr>
              <a:t>http://www.woshipm.com/rp/1006607.html</a:t>
            </a:r>
            <a:endPar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访问时间：</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2021-04-14]</a:t>
            </a:r>
            <a:endPar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a:lnSpc>
                <a:spcPct val="150000"/>
              </a:lnSpc>
            </a:pPr>
            <a:r>
              <a:rPr lang="en-US" altLang="zh-CN" sz="1200" i="0" dirty="0">
                <a:solidFill>
                  <a:srgbClr val="F54E2A"/>
                </a:solidFill>
                <a:effectLst/>
                <a:latin typeface="微软雅黑" panose="020B0503020204020204" pitchFamily="34" charset="-122"/>
                <a:ea typeface="微软雅黑" panose="020B0503020204020204" pitchFamily="34" charset="-122"/>
              </a:rPr>
              <a:t>[2]</a:t>
            </a:r>
            <a:r>
              <a:rPr lang="zh-CN" altLang="en-US" sz="1200" i="0" dirty="0">
                <a:solidFill>
                  <a:schemeClr val="tx1">
                    <a:lumMod val="85000"/>
                    <a:lumOff val="15000"/>
                  </a:schemeClr>
                </a:solidFill>
                <a:effectLst/>
                <a:latin typeface="微软雅黑" panose="020B0503020204020204" pitchFamily="34" charset="-122"/>
                <a:ea typeface="微软雅黑" panose="020B0503020204020204" pitchFamily="34" charset="-122"/>
              </a:rPr>
              <a:t>简书</a:t>
            </a:r>
            <a:r>
              <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rPr>
              <a:t>——</a:t>
            </a:r>
            <a:r>
              <a:rPr lang="zh-CN" altLang="en-US" sz="1200" i="0" dirty="0">
                <a:solidFill>
                  <a:schemeClr val="tx1">
                    <a:lumMod val="85000"/>
                    <a:lumOff val="15000"/>
                  </a:schemeClr>
                </a:solidFill>
                <a:effectLst/>
                <a:latin typeface="微软雅黑" panose="020B0503020204020204" pitchFamily="34" charset="-122"/>
                <a:ea typeface="微软雅黑" panose="020B0503020204020204" pitchFamily="34" charset="-122"/>
              </a:rPr>
              <a:t>用户界面设计原则</a:t>
            </a:r>
            <a:endPar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a:lnSpc>
                <a:spcPct val="150000"/>
              </a:lnSpc>
            </a:pPr>
            <a:r>
              <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rPr>
              <a:t>[EB/OL]. </a:t>
            </a:r>
            <a:r>
              <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hlinkClick r:id="rId3"/>
              </a:rPr>
              <a:t>https://www.jianshu.com/p/9f7b4be730a1</a:t>
            </a:r>
            <a:endPar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访问时间：</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2021-04-14]</a:t>
            </a:r>
          </a:p>
          <a:p>
            <a:pPr>
              <a:lnSpc>
                <a:spcPct val="150000"/>
              </a:lnSpc>
            </a:pPr>
            <a:r>
              <a:rPr lang="en-US" altLang="zh-CN" sz="1200" dirty="0">
                <a:solidFill>
                  <a:srgbClr val="F54E2A"/>
                </a:solidFill>
                <a:effectLst/>
                <a:latin typeface="微软雅黑" panose="020B0503020204020204" pitchFamily="34" charset="-122"/>
                <a:ea typeface="微软雅黑" panose="020B0503020204020204" pitchFamily="34" charset="-122"/>
                <a:sym typeface="+mn-ea"/>
              </a:rPr>
              <a:t>[3]</a:t>
            </a:r>
            <a:r>
              <a:rPr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rPr>
              <a:t>在网页设计之前为什么要进行原型设计？</a:t>
            </a:r>
            <a:r>
              <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rPr>
              <a:t>[EB/OL]. </a:t>
            </a:r>
            <a:r>
              <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hlinkClick r:id="rId3"/>
              </a:rPr>
              <a:t>https://new.qq.com/omn/20201223/20201223A09TTQ00.html</a:t>
            </a:r>
            <a:endPar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endParaRPr>
          </a:p>
          <a:p>
            <a:pPr>
              <a:lnSpc>
                <a:spcPct val="150000"/>
              </a:lnSpc>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访问时间：</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2021-04-16]</a:t>
            </a:r>
          </a:p>
          <a:p>
            <a:pPr>
              <a:lnSpc>
                <a:spcPct val="150000"/>
              </a:lnSpc>
            </a:pPr>
            <a:r>
              <a:rPr lang="en-US" altLang="zh-CN" sz="1200" dirty="0">
                <a:solidFill>
                  <a:srgbClr val="F54E2A"/>
                </a:solidFill>
                <a:effectLst/>
                <a:latin typeface="微软雅黑" panose="020B0503020204020204" pitchFamily="34" charset="-122"/>
                <a:ea typeface="微软雅黑" panose="020B0503020204020204" pitchFamily="34" charset="-122"/>
                <a:sym typeface="+mn-ea"/>
              </a:rPr>
              <a:t>[4]</a:t>
            </a:r>
            <a:r>
              <a:rPr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rPr>
              <a:t>六大步骤分解产品原型设计过程</a:t>
            </a:r>
            <a:r>
              <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rPr>
              <a:t>[EB/OL]. </a:t>
            </a:r>
            <a:r>
              <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hlinkClick r:id="rId3"/>
              </a:rPr>
              <a:t>https://blog.csdn.net/weixin_34283445/article/details/94144321</a:t>
            </a:r>
            <a:endPar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endParaRPr>
          </a:p>
          <a:p>
            <a:pPr>
              <a:lnSpc>
                <a:spcPct val="150000"/>
              </a:lnSpc>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访问时间：</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2021-04-16]</a:t>
            </a:r>
          </a:p>
          <a:p>
            <a:pPr>
              <a:lnSpc>
                <a:spcPct val="150000"/>
              </a:lnSpc>
            </a:pPr>
            <a:r>
              <a:rPr lang="en-US" altLang="zh-CN" sz="1200" dirty="0">
                <a:solidFill>
                  <a:srgbClr val="F54E2A"/>
                </a:solidFill>
                <a:effectLst/>
                <a:latin typeface="微软雅黑" panose="020B0503020204020204" pitchFamily="34" charset="-122"/>
                <a:ea typeface="微软雅黑" panose="020B0503020204020204" pitchFamily="34" charset="-122"/>
                <a:sym typeface="+mn-ea"/>
              </a:rPr>
              <a:t>[5]</a:t>
            </a:r>
            <a:r>
              <a:rPr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rPr>
              <a:t>关于产品与用户的新认知</a:t>
            </a:r>
            <a:r>
              <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rPr>
              <a:t>[EB/OL]. </a:t>
            </a:r>
          </a:p>
          <a:p>
            <a:pPr>
              <a:lnSpc>
                <a:spcPct val="150000"/>
              </a:lnSpc>
            </a:pPr>
            <a:r>
              <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hlinkClick r:id="rId3"/>
              </a:rPr>
              <a:t>http://www.woshipm.com/user-research/4190675.html</a:t>
            </a:r>
            <a:endPar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sym typeface="+mn-ea"/>
            </a:endParaRPr>
          </a:p>
          <a:p>
            <a:pPr>
              <a:lnSpc>
                <a:spcPct val="150000"/>
              </a:lnSpc>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访问时间：</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2021-04-16]</a:t>
            </a:r>
            <a:endPar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a:lnSpc>
                <a:spcPct val="150000"/>
              </a:lnSpc>
            </a:pPr>
            <a:endParaRPr lang="en-US" altLang="zh-CN" sz="1200" i="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a:lnSpc>
                <a:spcPct val="150000"/>
              </a:lnSpc>
            </a:pPr>
            <a:endParaRPr lang="en-US" altLang="zh-CN" sz="1600" i="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a:lnSpc>
                <a:spcPct val="150000"/>
              </a:lnSpc>
            </a:pPr>
            <a:endParaRPr lang="en-US" altLang="zh-CN" sz="1600" i="0" dirty="0">
              <a:solidFill>
                <a:schemeClr val="tx1">
                  <a:lumMod val="85000"/>
                  <a:lumOff val="15000"/>
                </a:schemeClr>
              </a:solidFill>
              <a:effectLst/>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06</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306030" y="2212664"/>
            <a:ext cx="465845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40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绩效评价</a:t>
            </a:r>
          </a:p>
        </p:txBody>
      </p:sp>
    </p:spTree>
    <p:extLst>
      <p:ext uri="{BB962C8B-B14F-4D97-AF65-F5344CB8AC3E}">
        <p14:creationId xmlns:p14="http://schemas.microsoft.com/office/powerpoint/2010/main" val="235054127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5" name="Rectangle 21"/>
          <p:cNvSpPr>
            <a:spLocks noChangeArrowheads="1"/>
          </p:cNvSpPr>
          <p:nvPr/>
        </p:nvSpPr>
        <p:spPr bwMode="auto">
          <a:xfrm>
            <a:off x="2561571" y="1058788"/>
            <a:ext cx="6582429" cy="3672408"/>
          </a:xfrm>
          <a:prstGeom prst="rect">
            <a:avLst/>
          </a:prstGeom>
          <a:solidFill>
            <a:srgbClr val="26313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1526" name="Rectangle 22" descr="InstructionalTechnology"/>
          <p:cNvSpPr>
            <a:spLocks noChangeArrowheads="1"/>
          </p:cNvSpPr>
          <p:nvPr/>
        </p:nvSpPr>
        <p:spPr bwMode="auto">
          <a:xfrm>
            <a:off x="0" y="1058788"/>
            <a:ext cx="2561570" cy="3668961"/>
          </a:xfrm>
          <a:prstGeom prst="rect">
            <a:avLst/>
          </a:prstGeom>
          <a:blipFill dpi="0" rotWithShape="1">
            <a:blip r:embed="rId2"/>
            <a:srcRect/>
            <a:stretch>
              <a:fillRect r="-34912"/>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527" name="Group 23"/>
          <p:cNvGrpSpPr/>
          <p:nvPr/>
        </p:nvGrpSpPr>
        <p:grpSpPr bwMode="auto">
          <a:xfrm>
            <a:off x="7875751" y="1806876"/>
            <a:ext cx="309563" cy="381000"/>
            <a:chOff x="0" y="0"/>
            <a:chExt cx="134" cy="163"/>
          </a:xfrm>
          <a:solidFill>
            <a:srgbClr val="FBE22D"/>
          </a:solidFill>
        </p:grpSpPr>
        <p:sp>
          <p:nvSpPr>
            <p:cNvPr id="21528" name="Freeform 24"/>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29" name="Rectangle 25"/>
            <p:cNvSpPr>
              <a:spLocks noChangeArrowheads="1"/>
            </p:cNvSpPr>
            <p:nvPr/>
          </p:nvSpPr>
          <p:spPr bwMode="auto">
            <a:xfrm>
              <a:off x="37" y="44"/>
              <a:ext cx="5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30" name="Rectangle 26"/>
            <p:cNvSpPr>
              <a:spLocks noChangeArrowheads="1"/>
            </p:cNvSpPr>
            <p:nvPr/>
          </p:nvSpPr>
          <p:spPr bwMode="auto">
            <a:xfrm>
              <a:off x="37" y="83"/>
              <a:ext cx="38"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21531" name="Group 27"/>
          <p:cNvGrpSpPr/>
          <p:nvPr/>
        </p:nvGrpSpPr>
        <p:grpSpPr bwMode="auto">
          <a:xfrm>
            <a:off x="5683094" y="1793062"/>
            <a:ext cx="341273" cy="369887"/>
            <a:chOff x="0" y="0"/>
            <a:chExt cx="127" cy="163"/>
          </a:xfrm>
          <a:solidFill>
            <a:srgbClr val="A9D25A"/>
          </a:solidFill>
        </p:grpSpPr>
        <p:sp>
          <p:nvSpPr>
            <p:cNvPr id="21532" name="Freeform 28"/>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3" name="Freeform 29"/>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4" name="Freeform 30"/>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5" name="Freeform 31"/>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6" name="Freeform 32"/>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1537" name="Freeform 33"/>
          <p:cNvSpPr>
            <a:spLocks noEditPoints="1"/>
          </p:cNvSpPr>
          <p:nvPr/>
        </p:nvSpPr>
        <p:spPr bwMode="auto">
          <a:xfrm>
            <a:off x="3564655" y="1822018"/>
            <a:ext cx="446087" cy="303213"/>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rgbClr val="98D2E3"/>
          </a:solidFill>
          <a:ln>
            <a:noFill/>
          </a:ln>
        </p:spPr>
        <p:txBody>
          <a:bodyPr/>
          <a:lstStyle/>
          <a:p>
            <a:endParaRPr lang="zh-CN" altLang="en-US"/>
          </a:p>
        </p:txBody>
      </p:sp>
      <p:sp>
        <p:nvSpPr>
          <p:cNvPr id="21538" name="Rectangle 34"/>
          <p:cNvSpPr>
            <a:spLocks noChangeArrowheads="1"/>
          </p:cNvSpPr>
          <p:nvPr/>
        </p:nvSpPr>
        <p:spPr bwMode="auto">
          <a:xfrm>
            <a:off x="5501691" y="2215775"/>
            <a:ext cx="7551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刘哲</a:t>
            </a:r>
            <a:endParaRPr lang="zh-CN" altLang="zh-CN" sz="1200" b="1" dirty="0">
              <a:solidFill>
                <a:schemeClr val="bg1"/>
              </a:solidFill>
              <a:latin typeface="微软雅黑" panose="020B0503020204020204" pitchFamily="34" charset="-122"/>
              <a:ea typeface="微软雅黑" panose="020B0503020204020204" pitchFamily="34" charset="-122"/>
            </a:endParaRPr>
          </a:p>
        </p:txBody>
      </p:sp>
      <p:sp>
        <p:nvSpPr>
          <p:cNvPr id="21539" name="Rectangle 35"/>
          <p:cNvSpPr>
            <a:spLocks noChangeArrowheads="1"/>
          </p:cNvSpPr>
          <p:nvPr/>
        </p:nvSpPr>
        <p:spPr bwMode="auto">
          <a:xfrm>
            <a:off x="3479854" y="2215775"/>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朱邦杰</a:t>
            </a:r>
            <a:endParaRPr lang="zh-CN" altLang="zh-CN" sz="1200" b="1" dirty="0">
              <a:solidFill>
                <a:schemeClr val="bg1"/>
              </a:solidFill>
              <a:latin typeface="微软雅黑" panose="020B0503020204020204" pitchFamily="34" charset="-122"/>
              <a:ea typeface="微软雅黑" panose="020B0503020204020204" pitchFamily="34" charset="-122"/>
            </a:endParaRPr>
          </a:p>
        </p:txBody>
      </p:sp>
      <p:sp>
        <p:nvSpPr>
          <p:cNvPr id="21540" name="Rectangle 36"/>
          <p:cNvSpPr>
            <a:spLocks noChangeArrowheads="1"/>
          </p:cNvSpPr>
          <p:nvPr/>
        </p:nvSpPr>
        <p:spPr bwMode="auto">
          <a:xfrm>
            <a:off x="2919195" y="2626760"/>
            <a:ext cx="1824802" cy="79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作为组长尽职地完成了文档审核，文档编写，任务分配，绩效评定等工作</a:t>
            </a:r>
          </a:p>
        </p:txBody>
      </p:sp>
      <p:sp>
        <p:nvSpPr>
          <p:cNvPr id="21541" name="Rectangle 37"/>
          <p:cNvSpPr>
            <a:spLocks noChangeArrowheads="1"/>
          </p:cNvSpPr>
          <p:nvPr/>
        </p:nvSpPr>
        <p:spPr bwMode="auto">
          <a:xfrm>
            <a:off x="4960858" y="2620189"/>
            <a:ext cx="1824802" cy="79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参与界面原型绘制，负责界面原型的更进，尽职完善的完成了工作</a:t>
            </a:r>
          </a:p>
        </p:txBody>
      </p:sp>
      <p:sp>
        <p:nvSpPr>
          <p:cNvPr id="21542" name="Rectangle 38"/>
          <p:cNvSpPr>
            <a:spLocks noChangeArrowheads="1"/>
          </p:cNvSpPr>
          <p:nvPr/>
        </p:nvSpPr>
        <p:spPr bwMode="auto">
          <a:xfrm>
            <a:off x="7705272" y="2216062"/>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牛旷野</a:t>
            </a:r>
            <a:endParaRPr lang="zh-CN" altLang="zh-CN" sz="1200" b="1" dirty="0">
              <a:solidFill>
                <a:schemeClr val="bg1"/>
              </a:solidFill>
              <a:latin typeface="微软雅黑" panose="020B0503020204020204" pitchFamily="34" charset="-122"/>
              <a:ea typeface="微软雅黑" panose="020B0503020204020204" pitchFamily="34" charset="-122"/>
            </a:endParaRPr>
          </a:p>
        </p:txBody>
      </p:sp>
      <p:sp>
        <p:nvSpPr>
          <p:cNvPr id="21543" name="Rectangle 39"/>
          <p:cNvSpPr>
            <a:spLocks noChangeArrowheads="1"/>
          </p:cNvSpPr>
          <p:nvPr/>
        </p:nvSpPr>
        <p:spPr bwMode="auto">
          <a:xfrm>
            <a:off x="7158077" y="2626221"/>
            <a:ext cx="1781876" cy="52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负责</a:t>
            </a:r>
            <a:r>
              <a:rPr lang="en-US" altLang="zh-CN" sz="1200" dirty="0">
                <a:solidFill>
                  <a:schemeClr val="bg1"/>
                </a:solidFill>
                <a:latin typeface="微软雅黑" panose="020B0503020204020204" pitchFamily="34" charset="-122"/>
                <a:ea typeface="微软雅黑" panose="020B0503020204020204" pitchFamily="34" charset="-122"/>
              </a:rPr>
              <a:t>ppt</a:t>
            </a:r>
            <a:r>
              <a:rPr lang="zh-CN" altLang="en-US" sz="1200" dirty="0">
                <a:solidFill>
                  <a:schemeClr val="bg1"/>
                </a:solidFill>
                <a:latin typeface="微软雅黑" panose="020B0503020204020204" pitchFamily="34" charset="-122"/>
                <a:ea typeface="微软雅黑" panose="020B0503020204020204" pitchFamily="34" charset="-122"/>
              </a:rPr>
              <a:t>制作，绘制图表等工作，积极及时完成任务</a:t>
            </a:r>
          </a:p>
        </p:txBody>
      </p:sp>
      <p:sp>
        <p:nvSpPr>
          <p:cNvPr id="21544" name="Line 40"/>
          <p:cNvSpPr>
            <a:spLocks noChangeShapeType="1"/>
          </p:cNvSpPr>
          <p:nvPr/>
        </p:nvSpPr>
        <p:spPr bwMode="auto">
          <a:xfrm>
            <a:off x="2862072" y="2554587"/>
            <a:ext cx="1708577" cy="1"/>
          </a:xfrm>
          <a:prstGeom prst="line">
            <a:avLst/>
          </a:prstGeom>
          <a:noFill/>
          <a:ln w="12700" cmpd="sng">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5" name="Line 41"/>
          <p:cNvSpPr>
            <a:spLocks noChangeShapeType="1"/>
          </p:cNvSpPr>
          <p:nvPr/>
        </p:nvSpPr>
        <p:spPr bwMode="auto">
          <a:xfrm flipV="1">
            <a:off x="4960858" y="2541679"/>
            <a:ext cx="1777780" cy="12907"/>
          </a:xfrm>
          <a:prstGeom prst="line">
            <a:avLst/>
          </a:prstGeom>
          <a:noFill/>
          <a:ln w="12700" cmpd="sng">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dirty="0">
              <a:latin typeface="微软雅黑" panose="020B0503020204020204" pitchFamily="34" charset="-122"/>
              <a:ea typeface="微软雅黑" panose="020B0503020204020204" pitchFamily="34" charset="-122"/>
            </a:endParaRPr>
          </a:p>
        </p:txBody>
      </p:sp>
      <p:sp>
        <p:nvSpPr>
          <p:cNvPr id="21546" name="Line 42"/>
          <p:cNvSpPr>
            <a:spLocks noChangeShapeType="1"/>
          </p:cNvSpPr>
          <p:nvPr/>
        </p:nvSpPr>
        <p:spPr bwMode="auto">
          <a:xfrm>
            <a:off x="7158077" y="2541679"/>
            <a:ext cx="1636882" cy="12910"/>
          </a:xfrm>
          <a:prstGeom prst="line">
            <a:avLst/>
          </a:prstGeom>
          <a:noFill/>
          <a:ln w="12700" cmpd="sng">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8" name="Line 44"/>
          <p:cNvSpPr>
            <a:spLocks noChangeShapeType="1"/>
          </p:cNvSpPr>
          <p:nvPr/>
        </p:nvSpPr>
        <p:spPr bwMode="auto">
          <a:xfrm>
            <a:off x="4759619" y="1779735"/>
            <a:ext cx="0" cy="1976195"/>
          </a:xfrm>
          <a:prstGeom prst="line">
            <a:avLst/>
          </a:prstGeom>
          <a:noFill/>
          <a:ln w="6350" cmpd="sng">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9" name="Line 45"/>
          <p:cNvSpPr>
            <a:spLocks noChangeShapeType="1"/>
          </p:cNvSpPr>
          <p:nvPr/>
        </p:nvSpPr>
        <p:spPr bwMode="auto">
          <a:xfrm>
            <a:off x="6909271" y="1793063"/>
            <a:ext cx="7794" cy="1976208"/>
          </a:xfrm>
          <a:prstGeom prst="line">
            <a:avLst/>
          </a:prstGeom>
          <a:noFill/>
          <a:ln w="6350" cmpd="sng">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07</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组员分工及评价</a:t>
            </a:r>
            <a:endParaRPr lang="en-US" altLang="zh-CN"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4" name="Rectangle 24"/>
          <p:cNvSpPr>
            <a:spLocks noChangeArrowheads="1"/>
          </p:cNvSpPr>
          <p:nvPr/>
        </p:nvSpPr>
        <p:spPr bwMode="auto">
          <a:xfrm>
            <a:off x="2807241" y="1299123"/>
            <a:ext cx="2114357" cy="244476"/>
          </a:xfrm>
          <a:prstGeom prst="rect">
            <a:avLst/>
          </a:prstGeom>
          <a:noFill/>
          <a:ln w="6350" cmpd="sng">
            <a:solidFill>
              <a:srgbClr val="98D2E3"/>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50000"/>
                  <a:lumOff val="50000"/>
                </a:schemeClr>
              </a:solidFill>
            </a:endParaRPr>
          </a:p>
        </p:txBody>
      </p:sp>
      <p:sp>
        <p:nvSpPr>
          <p:cNvPr id="52" name="Rectangle 32"/>
          <p:cNvSpPr>
            <a:spLocks noChangeArrowheads="1"/>
          </p:cNvSpPr>
          <p:nvPr/>
        </p:nvSpPr>
        <p:spPr bwMode="auto">
          <a:xfrm>
            <a:off x="7057060" y="1297192"/>
            <a:ext cx="2086940" cy="244475"/>
          </a:xfrm>
          <a:prstGeom prst="rect">
            <a:avLst/>
          </a:prstGeom>
          <a:noFill/>
          <a:ln w="6350" cmpd="sng">
            <a:solidFill>
              <a:srgbClr val="FBE22D"/>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50000"/>
                  <a:lumOff val="50000"/>
                </a:schemeClr>
              </a:solidFill>
            </a:endParaRPr>
          </a:p>
        </p:txBody>
      </p:sp>
      <p:sp>
        <p:nvSpPr>
          <p:cNvPr id="53" name="Rectangle 36"/>
          <p:cNvSpPr>
            <a:spLocks noChangeArrowheads="1"/>
          </p:cNvSpPr>
          <p:nvPr/>
        </p:nvSpPr>
        <p:spPr bwMode="auto">
          <a:xfrm>
            <a:off x="4978985" y="1293638"/>
            <a:ext cx="1974231" cy="244475"/>
          </a:xfrm>
          <a:prstGeom prst="rect">
            <a:avLst/>
          </a:prstGeom>
          <a:noFill/>
          <a:ln w="6350" cmpd="sng">
            <a:solidFill>
              <a:srgbClr val="A9D25A"/>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50000"/>
                  <a:lumOff val="50000"/>
                </a:schemeClr>
              </a:solidFill>
            </a:endParaRPr>
          </a:p>
        </p:txBody>
      </p:sp>
      <p:sp>
        <p:nvSpPr>
          <p:cNvPr id="54" name="Rectangle 38"/>
          <p:cNvSpPr>
            <a:spLocks noChangeArrowheads="1"/>
          </p:cNvSpPr>
          <p:nvPr/>
        </p:nvSpPr>
        <p:spPr bwMode="auto">
          <a:xfrm>
            <a:off x="2877694" y="1129679"/>
            <a:ext cx="1881925" cy="3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250000"/>
              </a:lnSpc>
            </a:pPr>
            <a:r>
              <a:rPr lang="zh-CN" altLang="en-US" sz="1200" b="1" dirty="0">
                <a:solidFill>
                  <a:schemeClr val="bg1"/>
                </a:solidFill>
                <a:latin typeface="微软雅黑" panose="020B0503020204020204" pitchFamily="34" charset="-122"/>
                <a:ea typeface="微软雅黑" panose="020B0503020204020204" pitchFamily="34" charset="-122"/>
              </a:rPr>
              <a:t>任务分配，统筹进度（</a:t>
            </a:r>
            <a:r>
              <a:rPr lang="en-US" altLang="zh-CN" sz="1200" b="1" dirty="0">
                <a:solidFill>
                  <a:schemeClr val="bg1"/>
                </a:solidFill>
                <a:latin typeface="微软雅黑" panose="020B0503020204020204" pitchFamily="34" charset="-122"/>
                <a:ea typeface="微软雅黑" panose="020B0503020204020204" pitchFamily="34" charset="-122"/>
              </a:rPr>
              <a:t>80</a:t>
            </a:r>
            <a:r>
              <a:rPr lang="zh-CN" altLang="en-US" sz="1200" b="1" dirty="0">
                <a:solidFill>
                  <a:schemeClr val="bg1"/>
                </a:solidFill>
                <a:latin typeface="微软雅黑" panose="020B0503020204020204" pitchFamily="34" charset="-122"/>
                <a:ea typeface="微软雅黑" panose="020B0503020204020204" pitchFamily="34" charset="-122"/>
              </a:rPr>
              <a:t>）</a:t>
            </a:r>
          </a:p>
        </p:txBody>
      </p:sp>
      <p:sp>
        <p:nvSpPr>
          <p:cNvPr id="56" name="Rectangle 42"/>
          <p:cNvSpPr>
            <a:spLocks noChangeArrowheads="1"/>
          </p:cNvSpPr>
          <p:nvPr/>
        </p:nvSpPr>
        <p:spPr bwMode="auto">
          <a:xfrm>
            <a:off x="7127513" y="1136072"/>
            <a:ext cx="1872307" cy="3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250000"/>
              </a:lnSpc>
            </a:pPr>
            <a:r>
              <a:rPr lang="en-US" altLang="zh-CN" sz="1200" b="1" dirty="0">
                <a:solidFill>
                  <a:schemeClr val="bg1"/>
                </a:solidFill>
                <a:latin typeface="微软雅黑" panose="020B0503020204020204" pitchFamily="34" charset="-122"/>
                <a:ea typeface="微软雅黑" panose="020B0503020204020204" pitchFamily="34" charset="-122"/>
              </a:rPr>
              <a:t>PPT</a:t>
            </a:r>
            <a:r>
              <a:rPr lang="zh-CN" altLang="en-US" sz="1200" b="1" dirty="0">
                <a:solidFill>
                  <a:schemeClr val="bg1"/>
                </a:solidFill>
                <a:latin typeface="微软雅黑" panose="020B0503020204020204" pitchFamily="34" charset="-122"/>
                <a:ea typeface="微软雅黑" panose="020B0503020204020204" pitchFamily="34" charset="-122"/>
              </a:rPr>
              <a:t>制作，资料查找（</a:t>
            </a:r>
            <a:r>
              <a:rPr lang="en-US" altLang="zh-CN" sz="1200" b="1" dirty="0">
                <a:solidFill>
                  <a:schemeClr val="bg1"/>
                </a:solidFill>
                <a:latin typeface="微软雅黑" panose="020B0503020204020204" pitchFamily="34" charset="-122"/>
                <a:ea typeface="微软雅黑" panose="020B0503020204020204" pitchFamily="34" charset="-122"/>
              </a:rPr>
              <a:t>84</a:t>
            </a:r>
            <a:r>
              <a:rPr lang="zh-CN" altLang="en-US" sz="1200" b="1" dirty="0">
                <a:solidFill>
                  <a:schemeClr val="bg1"/>
                </a:solidFill>
                <a:latin typeface="微软雅黑" panose="020B0503020204020204" pitchFamily="34" charset="-122"/>
                <a:ea typeface="微软雅黑" panose="020B0503020204020204" pitchFamily="34" charset="-122"/>
              </a:rPr>
              <a:t>）</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7" name="Rectangle 44"/>
          <p:cNvSpPr>
            <a:spLocks noChangeArrowheads="1"/>
          </p:cNvSpPr>
          <p:nvPr/>
        </p:nvSpPr>
        <p:spPr bwMode="auto">
          <a:xfrm>
            <a:off x="5020218" y="1144273"/>
            <a:ext cx="1872307" cy="3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250000"/>
              </a:lnSpc>
            </a:pPr>
            <a:r>
              <a:rPr lang="en-US" altLang="zh-CN" sz="1200" b="1" dirty="0">
                <a:solidFill>
                  <a:schemeClr val="bg1"/>
                </a:solidFill>
                <a:latin typeface="微软雅黑" panose="020B0503020204020204" pitchFamily="34" charset="-122"/>
                <a:ea typeface="微软雅黑" panose="020B0503020204020204" pitchFamily="34" charset="-122"/>
              </a:rPr>
              <a:t>PPT</a:t>
            </a:r>
            <a:r>
              <a:rPr lang="zh-CN" altLang="en-US" sz="1200" b="1" dirty="0">
                <a:solidFill>
                  <a:schemeClr val="bg1"/>
                </a:solidFill>
                <a:latin typeface="微软雅黑" panose="020B0503020204020204" pitchFamily="34" charset="-122"/>
                <a:ea typeface="微软雅黑" panose="020B0503020204020204" pitchFamily="34" charset="-122"/>
              </a:rPr>
              <a:t>制作、资料查找（</a:t>
            </a:r>
            <a:r>
              <a:rPr lang="en-US" altLang="zh-CN" sz="1200" b="1" dirty="0">
                <a:solidFill>
                  <a:schemeClr val="bg1"/>
                </a:solidFill>
                <a:latin typeface="微软雅黑" panose="020B0503020204020204" pitchFamily="34" charset="-122"/>
                <a:ea typeface="微软雅黑" panose="020B0503020204020204" pitchFamily="34" charset="-122"/>
              </a:rPr>
              <a:t>90</a:t>
            </a:r>
            <a:r>
              <a:rPr lang="zh-CN" altLang="en-US" sz="1200" b="1"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5" name="Rectangle 21"/>
          <p:cNvSpPr>
            <a:spLocks noChangeArrowheads="1"/>
          </p:cNvSpPr>
          <p:nvPr/>
        </p:nvSpPr>
        <p:spPr bwMode="auto">
          <a:xfrm>
            <a:off x="2561571" y="1058788"/>
            <a:ext cx="6582429" cy="3672408"/>
          </a:xfrm>
          <a:prstGeom prst="rect">
            <a:avLst/>
          </a:prstGeom>
          <a:solidFill>
            <a:srgbClr val="26313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dirty="0">
              <a:latin typeface="微软雅黑" panose="020B0503020204020204" pitchFamily="34" charset="-122"/>
              <a:ea typeface="微软雅黑" panose="020B0503020204020204" pitchFamily="34" charset="-122"/>
            </a:endParaRPr>
          </a:p>
        </p:txBody>
      </p:sp>
      <p:sp>
        <p:nvSpPr>
          <p:cNvPr id="21526" name="Rectangle 22" descr="InstructionalTechnology"/>
          <p:cNvSpPr>
            <a:spLocks noChangeArrowheads="1"/>
          </p:cNvSpPr>
          <p:nvPr/>
        </p:nvSpPr>
        <p:spPr bwMode="auto">
          <a:xfrm>
            <a:off x="0" y="1058788"/>
            <a:ext cx="2561570" cy="3668961"/>
          </a:xfrm>
          <a:prstGeom prst="rect">
            <a:avLst/>
          </a:prstGeom>
          <a:blipFill dpi="0" rotWithShape="1">
            <a:blip r:embed="rId2"/>
            <a:srcRect/>
            <a:stretch>
              <a:fillRect r="-34912"/>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531" name="Group 27"/>
          <p:cNvGrpSpPr/>
          <p:nvPr/>
        </p:nvGrpSpPr>
        <p:grpSpPr bwMode="auto">
          <a:xfrm>
            <a:off x="7399079" y="1778868"/>
            <a:ext cx="341273" cy="369887"/>
            <a:chOff x="0" y="0"/>
            <a:chExt cx="127" cy="163"/>
          </a:xfrm>
          <a:solidFill>
            <a:srgbClr val="A9D25A"/>
          </a:solidFill>
        </p:grpSpPr>
        <p:sp>
          <p:nvSpPr>
            <p:cNvPr id="21532" name="Freeform 28"/>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3" name="Freeform 29"/>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4" name="Freeform 30"/>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5" name="Freeform 31"/>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6" name="Freeform 32"/>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1537" name="Freeform 33"/>
          <p:cNvSpPr>
            <a:spLocks noEditPoints="1"/>
          </p:cNvSpPr>
          <p:nvPr/>
        </p:nvSpPr>
        <p:spPr bwMode="auto">
          <a:xfrm>
            <a:off x="3491880" y="1822018"/>
            <a:ext cx="446087" cy="303213"/>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rgbClr val="98D2E3"/>
          </a:solidFill>
          <a:ln>
            <a:noFill/>
          </a:ln>
        </p:spPr>
        <p:txBody>
          <a:bodyPr/>
          <a:lstStyle/>
          <a:p>
            <a:endParaRPr lang="zh-CN" altLang="en-US"/>
          </a:p>
        </p:txBody>
      </p:sp>
      <p:sp>
        <p:nvSpPr>
          <p:cNvPr id="21538" name="Rectangle 34"/>
          <p:cNvSpPr>
            <a:spLocks noChangeArrowheads="1"/>
          </p:cNvSpPr>
          <p:nvPr/>
        </p:nvSpPr>
        <p:spPr bwMode="auto">
          <a:xfrm>
            <a:off x="7164288" y="2215775"/>
            <a:ext cx="7551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徐任</a:t>
            </a:r>
            <a:endParaRPr lang="zh-CN" altLang="zh-CN" sz="1200" b="1" dirty="0">
              <a:solidFill>
                <a:schemeClr val="bg1"/>
              </a:solidFill>
              <a:latin typeface="微软雅黑" panose="020B0503020204020204" pitchFamily="34" charset="-122"/>
              <a:ea typeface="微软雅黑" panose="020B0503020204020204" pitchFamily="34" charset="-122"/>
            </a:endParaRPr>
          </a:p>
        </p:txBody>
      </p:sp>
      <p:sp>
        <p:nvSpPr>
          <p:cNvPr id="21539" name="Rectangle 35"/>
          <p:cNvSpPr>
            <a:spLocks noChangeArrowheads="1"/>
          </p:cNvSpPr>
          <p:nvPr/>
        </p:nvSpPr>
        <p:spPr bwMode="auto">
          <a:xfrm>
            <a:off x="3419872" y="2215775"/>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童峻涛</a:t>
            </a:r>
            <a:endParaRPr lang="zh-CN" altLang="zh-CN" sz="1200" b="1" dirty="0">
              <a:solidFill>
                <a:schemeClr val="bg1"/>
              </a:solidFill>
              <a:latin typeface="微软雅黑" panose="020B0503020204020204" pitchFamily="34" charset="-122"/>
              <a:ea typeface="微软雅黑" panose="020B0503020204020204" pitchFamily="34" charset="-122"/>
            </a:endParaRPr>
          </a:p>
        </p:txBody>
      </p:sp>
      <p:sp>
        <p:nvSpPr>
          <p:cNvPr id="21540" name="Rectangle 36"/>
          <p:cNvSpPr>
            <a:spLocks noChangeArrowheads="1"/>
          </p:cNvSpPr>
          <p:nvPr/>
        </p:nvSpPr>
        <p:spPr bwMode="auto">
          <a:xfrm>
            <a:off x="2919195" y="2626760"/>
            <a:ext cx="1824802" cy="79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参与</a:t>
            </a:r>
            <a:r>
              <a:rPr lang="en-US" altLang="zh-CN" sz="1200" dirty="0">
                <a:solidFill>
                  <a:schemeClr val="bg1"/>
                </a:solidFill>
                <a:latin typeface="微软雅黑" panose="020B0503020204020204" pitchFamily="34" charset="-122"/>
                <a:ea typeface="微软雅黑" panose="020B0503020204020204" pitchFamily="34" charset="-122"/>
              </a:rPr>
              <a:t>ppt</a:t>
            </a:r>
            <a:r>
              <a:rPr lang="zh-CN" altLang="en-US" sz="1200" dirty="0">
                <a:solidFill>
                  <a:schemeClr val="bg1"/>
                </a:solidFill>
                <a:latin typeface="微软雅黑" panose="020B0503020204020204" pitchFamily="34" charset="-122"/>
                <a:ea typeface="微软雅黑" panose="020B0503020204020204" pitchFamily="34" charset="-122"/>
              </a:rPr>
              <a:t>制作，图表绘制等工作，积极完成任务并且主动配合项目小组的前进</a:t>
            </a:r>
          </a:p>
        </p:txBody>
      </p:sp>
      <p:sp>
        <p:nvSpPr>
          <p:cNvPr id="21541" name="Rectangle 37"/>
          <p:cNvSpPr>
            <a:spLocks noChangeArrowheads="1"/>
          </p:cNvSpPr>
          <p:nvPr/>
        </p:nvSpPr>
        <p:spPr bwMode="auto">
          <a:xfrm>
            <a:off x="6660232" y="2620189"/>
            <a:ext cx="1824802" cy="52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参与</a:t>
            </a:r>
            <a:r>
              <a:rPr lang="en-US" altLang="zh-CN" sz="1200" dirty="0">
                <a:solidFill>
                  <a:schemeClr val="bg1"/>
                </a:solidFill>
                <a:latin typeface="微软雅黑" panose="020B0503020204020204" pitchFamily="34" charset="-122"/>
                <a:ea typeface="微软雅黑" panose="020B0503020204020204" pitchFamily="34" charset="-122"/>
              </a:rPr>
              <a:t>ppt</a:t>
            </a:r>
            <a:r>
              <a:rPr lang="zh-CN" altLang="en-US" sz="1200" dirty="0">
                <a:solidFill>
                  <a:schemeClr val="bg1"/>
                </a:solidFill>
                <a:latin typeface="微软雅黑" panose="020B0503020204020204" pitchFamily="34" charset="-122"/>
                <a:ea typeface="微软雅黑" panose="020B0503020204020204" pitchFamily="34" charset="-122"/>
              </a:rPr>
              <a:t>制作，图表绘制等工作，积极完成任务。</a:t>
            </a:r>
          </a:p>
        </p:txBody>
      </p:sp>
      <p:sp>
        <p:nvSpPr>
          <p:cNvPr id="21544" name="Line 40"/>
          <p:cNvSpPr>
            <a:spLocks noChangeShapeType="1"/>
          </p:cNvSpPr>
          <p:nvPr/>
        </p:nvSpPr>
        <p:spPr bwMode="auto">
          <a:xfrm>
            <a:off x="2862072" y="2554587"/>
            <a:ext cx="1708577" cy="1"/>
          </a:xfrm>
          <a:prstGeom prst="line">
            <a:avLst/>
          </a:prstGeom>
          <a:noFill/>
          <a:ln w="12700" cmpd="sng">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5" name="Line 41"/>
          <p:cNvSpPr>
            <a:spLocks noChangeShapeType="1"/>
          </p:cNvSpPr>
          <p:nvPr/>
        </p:nvSpPr>
        <p:spPr bwMode="auto">
          <a:xfrm flipV="1">
            <a:off x="6682652" y="2541679"/>
            <a:ext cx="1777780" cy="12907"/>
          </a:xfrm>
          <a:prstGeom prst="line">
            <a:avLst/>
          </a:prstGeom>
          <a:noFill/>
          <a:ln w="12700" cmpd="sng">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547" name="Rectangle 43"/>
          <p:cNvSpPr>
            <a:spLocks noChangeArrowheads="1"/>
          </p:cNvSpPr>
          <p:nvPr/>
        </p:nvSpPr>
        <p:spPr bwMode="auto">
          <a:xfrm>
            <a:off x="2754367" y="4044719"/>
            <a:ext cx="6196835" cy="60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小组成员参与积极性较高，态度认真，按时完成自己的任务。但默契还需要磨合，相信接下来会完成得更好。</a:t>
            </a:r>
          </a:p>
        </p:txBody>
      </p:sp>
      <p:sp>
        <p:nvSpPr>
          <p:cNvPr id="21548" name="Line 44"/>
          <p:cNvSpPr>
            <a:spLocks noChangeShapeType="1"/>
          </p:cNvSpPr>
          <p:nvPr/>
        </p:nvSpPr>
        <p:spPr bwMode="auto">
          <a:xfrm>
            <a:off x="5652120" y="1691760"/>
            <a:ext cx="0" cy="1976195"/>
          </a:xfrm>
          <a:prstGeom prst="line">
            <a:avLst/>
          </a:prstGeom>
          <a:noFill/>
          <a:ln w="6350" cmpd="sng">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07</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a:solidFill>
                  <a:srgbClr val="EA5514"/>
                </a:solidFill>
                <a:latin typeface="微软雅黑" panose="020B0503020204020204" pitchFamily="34" charset="-122"/>
                <a:ea typeface="微软雅黑" panose="020B0503020204020204" pitchFamily="34" charset="-122"/>
                <a:cs typeface="宋体" panose="02010600030101010101" pitchFamily="2" charset="-122"/>
              </a:rPr>
              <a:t>组员分工及评价</a:t>
            </a:r>
            <a:endParaRPr lang="en-US" altLang="zh-CN" sz="14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4" name="Rectangle 24"/>
          <p:cNvSpPr>
            <a:spLocks noChangeArrowheads="1"/>
          </p:cNvSpPr>
          <p:nvPr/>
        </p:nvSpPr>
        <p:spPr bwMode="auto">
          <a:xfrm>
            <a:off x="2807241" y="1299123"/>
            <a:ext cx="2114361" cy="244476"/>
          </a:xfrm>
          <a:prstGeom prst="rect">
            <a:avLst/>
          </a:prstGeom>
          <a:noFill/>
          <a:ln w="6350" cmpd="sng">
            <a:solidFill>
              <a:srgbClr val="98D2E3"/>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50000"/>
                  <a:lumOff val="50000"/>
                </a:schemeClr>
              </a:solidFill>
            </a:endParaRPr>
          </a:p>
        </p:txBody>
      </p:sp>
      <p:sp>
        <p:nvSpPr>
          <p:cNvPr id="53" name="Rectangle 36"/>
          <p:cNvSpPr>
            <a:spLocks noChangeArrowheads="1"/>
          </p:cNvSpPr>
          <p:nvPr/>
        </p:nvSpPr>
        <p:spPr bwMode="auto">
          <a:xfrm>
            <a:off x="6642656" y="1319002"/>
            <a:ext cx="2104743" cy="244475"/>
          </a:xfrm>
          <a:prstGeom prst="rect">
            <a:avLst/>
          </a:prstGeom>
          <a:noFill/>
          <a:ln w="6350" cmpd="sng">
            <a:solidFill>
              <a:srgbClr val="A9D25A"/>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50000"/>
                  <a:lumOff val="50000"/>
                </a:schemeClr>
              </a:solidFill>
            </a:endParaRPr>
          </a:p>
        </p:txBody>
      </p:sp>
      <p:sp>
        <p:nvSpPr>
          <p:cNvPr id="54" name="Rectangle 38"/>
          <p:cNvSpPr>
            <a:spLocks noChangeArrowheads="1"/>
          </p:cNvSpPr>
          <p:nvPr/>
        </p:nvSpPr>
        <p:spPr bwMode="auto">
          <a:xfrm>
            <a:off x="2877694" y="1129679"/>
            <a:ext cx="1872307" cy="3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250000"/>
              </a:lnSpc>
            </a:pPr>
            <a:r>
              <a:rPr lang="en-US" altLang="zh-CN" sz="1200" b="1" dirty="0">
                <a:solidFill>
                  <a:schemeClr val="bg1"/>
                </a:solidFill>
                <a:latin typeface="微软雅黑" panose="020B0503020204020204" pitchFamily="34" charset="-122"/>
                <a:ea typeface="微软雅黑" panose="020B0503020204020204" pitchFamily="34" charset="-122"/>
              </a:rPr>
              <a:t>PPT</a:t>
            </a:r>
            <a:r>
              <a:rPr lang="zh-CN" altLang="en-US" sz="1200" b="1" dirty="0">
                <a:solidFill>
                  <a:schemeClr val="bg1"/>
                </a:solidFill>
                <a:latin typeface="微软雅黑" panose="020B0503020204020204" pitchFamily="34" charset="-122"/>
                <a:ea typeface="微软雅黑" panose="020B0503020204020204" pitchFamily="34" charset="-122"/>
              </a:rPr>
              <a:t>制作、文档编写（</a:t>
            </a:r>
            <a:r>
              <a:rPr lang="en-US" altLang="zh-CN" sz="1200" b="1" dirty="0">
                <a:solidFill>
                  <a:schemeClr val="bg1"/>
                </a:solidFill>
                <a:latin typeface="微软雅黑" panose="020B0503020204020204" pitchFamily="34" charset="-122"/>
                <a:ea typeface="微软雅黑" panose="020B0503020204020204" pitchFamily="34" charset="-122"/>
              </a:rPr>
              <a:t>88</a:t>
            </a:r>
            <a:r>
              <a:rPr lang="zh-CN" altLang="en-US" sz="1200" b="1" dirty="0">
                <a:solidFill>
                  <a:schemeClr val="bg1"/>
                </a:solidFill>
                <a:latin typeface="微软雅黑" panose="020B0503020204020204" pitchFamily="34" charset="-122"/>
                <a:ea typeface="微软雅黑" panose="020B0503020204020204" pitchFamily="34" charset="-122"/>
              </a:rPr>
              <a:t>）</a:t>
            </a:r>
          </a:p>
        </p:txBody>
      </p:sp>
      <p:sp>
        <p:nvSpPr>
          <p:cNvPr id="57" name="Rectangle 44"/>
          <p:cNvSpPr>
            <a:spLocks noChangeArrowheads="1"/>
          </p:cNvSpPr>
          <p:nvPr/>
        </p:nvSpPr>
        <p:spPr bwMode="auto">
          <a:xfrm>
            <a:off x="6683042" y="1160737"/>
            <a:ext cx="1872307" cy="3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250000"/>
              </a:lnSpc>
            </a:pPr>
            <a:r>
              <a:rPr lang="en-US" altLang="zh-CN" sz="1200" b="1" dirty="0">
                <a:solidFill>
                  <a:schemeClr val="bg1"/>
                </a:solidFill>
                <a:latin typeface="微软雅黑" panose="020B0503020204020204" pitchFamily="34" charset="-122"/>
                <a:ea typeface="微软雅黑" panose="020B0503020204020204" pitchFamily="34" charset="-122"/>
              </a:rPr>
              <a:t>PPT</a:t>
            </a:r>
            <a:r>
              <a:rPr lang="zh-CN" altLang="en-US" sz="1200" b="1" dirty="0">
                <a:solidFill>
                  <a:schemeClr val="bg1"/>
                </a:solidFill>
                <a:latin typeface="微软雅黑" panose="020B0503020204020204" pitchFamily="34" charset="-122"/>
                <a:ea typeface="微软雅黑" panose="020B0503020204020204" pitchFamily="34" charset="-122"/>
              </a:rPr>
              <a:t>制作、资料查找（</a:t>
            </a:r>
            <a:r>
              <a:rPr lang="en-US" altLang="zh-CN" sz="1200" b="1" dirty="0">
                <a:solidFill>
                  <a:schemeClr val="bg1"/>
                </a:solidFill>
                <a:latin typeface="微软雅黑" panose="020B0503020204020204" pitchFamily="34" charset="-122"/>
                <a:ea typeface="微软雅黑" panose="020B0503020204020204" pitchFamily="34" charset="-122"/>
              </a:rPr>
              <a:t>80</a:t>
            </a:r>
            <a:r>
              <a:rPr lang="zh-CN" altLang="en-US" sz="1200" b="1"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4905376"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8"/>
          <p:cNvSpPr>
            <a:spLocks noChangeArrowheads="1"/>
          </p:cNvSpPr>
          <p:nvPr/>
        </p:nvSpPr>
        <p:spPr bwMode="auto">
          <a:xfrm>
            <a:off x="6581776"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9"/>
          <p:cNvSpPr>
            <a:spLocks noChangeArrowheads="1"/>
          </p:cNvSpPr>
          <p:nvPr/>
        </p:nvSpPr>
        <p:spPr bwMode="auto">
          <a:xfrm>
            <a:off x="4400550"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Oval 10"/>
          <p:cNvSpPr>
            <a:spLocks noChangeArrowheads="1"/>
          </p:cNvSpPr>
          <p:nvPr/>
        </p:nvSpPr>
        <p:spPr bwMode="auto">
          <a:xfrm>
            <a:off x="5816601"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Oval 11"/>
          <p:cNvSpPr>
            <a:spLocks noChangeArrowheads="1"/>
          </p:cNvSpPr>
          <p:nvPr/>
        </p:nvSpPr>
        <p:spPr bwMode="auto">
          <a:xfrm>
            <a:off x="6819901"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2"/>
          <p:cNvSpPr>
            <a:spLocks noChangeArrowheads="1"/>
          </p:cNvSpPr>
          <p:nvPr/>
        </p:nvSpPr>
        <p:spPr bwMode="auto">
          <a:xfrm>
            <a:off x="7337426"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Oval 13"/>
          <p:cNvSpPr>
            <a:spLocks noChangeArrowheads="1"/>
          </p:cNvSpPr>
          <p:nvPr/>
        </p:nvSpPr>
        <p:spPr bwMode="auto">
          <a:xfrm>
            <a:off x="6540501"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Oval 14"/>
          <p:cNvSpPr>
            <a:spLocks noChangeArrowheads="1"/>
          </p:cNvSpPr>
          <p:nvPr/>
        </p:nvSpPr>
        <p:spPr bwMode="auto">
          <a:xfrm>
            <a:off x="8001001"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Oval 15"/>
          <p:cNvSpPr>
            <a:spLocks noChangeArrowheads="1"/>
          </p:cNvSpPr>
          <p:nvPr/>
        </p:nvSpPr>
        <p:spPr bwMode="auto">
          <a:xfrm>
            <a:off x="8391526"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16"/>
          <p:cNvSpPr>
            <a:spLocks noChangeArrowheads="1"/>
          </p:cNvSpPr>
          <p:nvPr/>
        </p:nvSpPr>
        <p:spPr bwMode="auto">
          <a:xfrm>
            <a:off x="7204076"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Oval 17"/>
          <p:cNvSpPr>
            <a:spLocks noChangeArrowheads="1"/>
          </p:cNvSpPr>
          <p:nvPr/>
        </p:nvSpPr>
        <p:spPr bwMode="auto">
          <a:xfrm>
            <a:off x="6426201"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8"/>
          <p:cNvSpPr>
            <a:spLocks noChangeArrowheads="1"/>
          </p:cNvSpPr>
          <p:nvPr/>
        </p:nvSpPr>
        <p:spPr bwMode="auto">
          <a:xfrm>
            <a:off x="7712076"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Oval 19"/>
          <p:cNvSpPr>
            <a:spLocks noChangeArrowheads="1"/>
          </p:cNvSpPr>
          <p:nvPr/>
        </p:nvSpPr>
        <p:spPr bwMode="auto">
          <a:xfrm>
            <a:off x="6956426"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Oval 20"/>
          <p:cNvSpPr>
            <a:spLocks noChangeArrowheads="1"/>
          </p:cNvSpPr>
          <p:nvPr/>
        </p:nvSpPr>
        <p:spPr bwMode="auto">
          <a:xfrm>
            <a:off x="6673851"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Oval 21"/>
          <p:cNvSpPr>
            <a:spLocks noChangeArrowheads="1"/>
          </p:cNvSpPr>
          <p:nvPr/>
        </p:nvSpPr>
        <p:spPr bwMode="auto">
          <a:xfrm>
            <a:off x="5870576"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Oval 22"/>
          <p:cNvSpPr>
            <a:spLocks noChangeArrowheads="1"/>
          </p:cNvSpPr>
          <p:nvPr/>
        </p:nvSpPr>
        <p:spPr bwMode="auto">
          <a:xfrm>
            <a:off x="5400676"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Oval 23"/>
          <p:cNvSpPr>
            <a:spLocks noChangeArrowheads="1"/>
          </p:cNvSpPr>
          <p:nvPr/>
        </p:nvSpPr>
        <p:spPr bwMode="auto">
          <a:xfrm>
            <a:off x="5067301"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Oval 24"/>
          <p:cNvSpPr>
            <a:spLocks noChangeArrowheads="1"/>
          </p:cNvSpPr>
          <p:nvPr/>
        </p:nvSpPr>
        <p:spPr bwMode="auto">
          <a:xfrm>
            <a:off x="4714876" y="2240598"/>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Oval 25"/>
          <p:cNvSpPr>
            <a:spLocks noChangeArrowheads="1"/>
          </p:cNvSpPr>
          <p:nvPr/>
        </p:nvSpPr>
        <p:spPr bwMode="auto">
          <a:xfrm>
            <a:off x="6086476"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Oval 26"/>
          <p:cNvSpPr>
            <a:spLocks noChangeArrowheads="1"/>
          </p:cNvSpPr>
          <p:nvPr/>
        </p:nvSpPr>
        <p:spPr bwMode="auto">
          <a:xfrm>
            <a:off x="6080126"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Oval 27"/>
          <p:cNvSpPr>
            <a:spLocks noChangeArrowheads="1"/>
          </p:cNvSpPr>
          <p:nvPr/>
        </p:nvSpPr>
        <p:spPr bwMode="auto">
          <a:xfrm>
            <a:off x="6054726"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Oval 28"/>
          <p:cNvSpPr>
            <a:spLocks noChangeArrowheads="1"/>
          </p:cNvSpPr>
          <p:nvPr/>
        </p:nvSpPr>
        <p:spPr bwMode="auto">
          <a:xfrm>
            <a:off x="5826126"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Oval 29"/>
          <p:cNvSpPr>
            <a:spLocks noChangeArrowheads="1"/>
          </p:cNvSpPr>
          <p:nvPr/>
        </p:nvSpPr>
        <p:spPr bwMode="auto">
          <a:xfrm>
            <a:off x="6022976"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Oval 30"/>
          <p:cNvSpPr>
            <a:spLocks noChangeArrowheads="1"/>
          </p:cNvSpPr>
          <p:nvPr/>
        </p:nvSpPr>
        <p:spPr bwMode="auto">
          <a:xfrm>
            <a:off x="6019801"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Oval 31"/>
          <p:cNvSpPr>
            <a:spLocks noChangeArrowheads="1"/>
          </p:cNvSpPr>
          <p:nvPr/>
        </p:nvSpPr>
        <p:spPr bwMode="auto">
          <a:xfrm>
            <a:off x="5946776"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4" name="Oval 32"/>
          <p:cNvSpPr>
            <a:spLocks noChangeArrowheads="1"/>
          </p:cNvSpPr>
          <p:nvPr/>
        </p:nvSpPr>
        <p:spPr bwMode="auto">
          <a:xfrm>
            <a:off x="5842001"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5" name="Oval 33"/>
          <p:cNvSpPr>
            <a:spLocks noChangeArrowheads="1"/>
          </p:cNvSpPr>
          <p:nvPr/>
        </p:nvSpPr>
        <p:spPr bwMode="auto">
          <a:xfrm>
            <a:off x="5911851"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7" name="Oval 34"/>
          <p:cNvSpPr>
            <a:spLocks noChangeArrowheads="1"/>
          </p:cNvSpPr>
          <p:nvPr/>
        </p:nvSpPr>
        <p:spPr bwMode="auto">
          <a:xfrm>
            <a:off x="6188076"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8" name="Oval 35"/>
          <p:cNvSpPr>
            <a:spLocks noChangeArrowheads="1"/>
          </p:cNvSpPr>
          <p:nvPr/>
        </p:nvSpPr>
        <p:spPr bwMode="auto">
          <a:xfrm>
            <a:off x="5702301"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9" name="Oval 36"/>
          <p:cNvSpPr>
            <a:spLocks noChangeArrowheads="1"/>
          </p:cNvSpPr>
          <p:nvPr/>
        </p:nvSpPr>
        <p:spPr bwMode="auto">
          <a:xfrm>
            <a:off x="5435601"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0" name="Oval 37"/>
          <p:cNvSpPr>
            <a:spLocks noChangeArrowheads="1"/>
          </p:cNvSpPr>
          <p:nvPr/>
        </p:nvSpPr>
        <p:spPr bwMode="auto">
          <a:xfrm>
            <a:off x="5019676"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1" name="Rectangle 38"/>
          <p:cNvSpPr>
            <a:spLocks noChangeArrowheads="1"/>
          </p:cNvSpPr>
          <p:nvPr/>
        </p:nvSpPr>
        <p:spPr bwMode="auto">
          <a:xfrm>
            <a:off x="887592" y="1969453"/>
            <a:ext cx="36452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600" b="0" i="0" u="none" strike="noStrike" cap="none" normalizeH="0" baseline="0" dirty="0">
                <a:ln>
                  <a:noFill/>
                </a:ln>
                <a:solidFill>
                  <a:srgbClr val="EA5514"/>
                </a:solidFill>
                <a:effectLst/>
                <a:latin typeface="Impact" pitchFamily="34" charset="0"/>
                <a:ea typeface="宋体" pitchFamily="2" charset="-122"/>
                <a:cs typeface="宋体" pitchFamily="2" charset="-122"/>
              </a:rPr>
              <a:t>Thanks</a:t>
            </a:r>
            <a:endParaRPr kumimoji="0" lang="zh-CN" altLang="zh-CN" sz="2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cxnSp>
        <p:nvCxnSpPr>
          <p:cNvPr id="1032" name="直接连接符 1031"/>
          <p:cNvCxnSpPr/>
          <p:nvPr/>
        </p:nvCxnSpPr>
        <p:spPr>
          <a:xfrm>
            <a:off x="395536" y="3291036"/>
            <a:ext cx="462414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圆角矩形 40"/>
          <p:cNvSpPr/>
          <p:nvPr/>
        </p:nvSpPr>
        <p:spPr>
          <a:xfrm>
            <a:off x="2600310" y="3395867"/>
            <a:ext cx="975535" cy="257572"/>
          </a:xfrm>
          <a:prstGeom prst="roundRect">
            <a:avLst>
              <a:gd name="adj" fmla="val 50000"/>
            </a:avLst>
          </a:prstGeom>
          <a:solidFill>
            <a:srgbClr val="EA5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G10</a:t>
            </a:r>
            <a:endParaRPr lang="zh-CN" altLang="en-US" sz="1050" dirty="0">
              <a:latin typeface="微软雅黑" panose="020B0503020204020204" pitchFamily="34" charset="-122"/>
              <a:ea typeface="微软雅黑" panose="020B0503020204020204" pitchFamily="34" charset="-122"/>
            </a:endParaRPr>
          </a:p>
        </p:txBody>
      </p:sp>
      <p:sp>
        <p:nvSpPr>
          <p:cNvPr id="42" name="圆角矩形 41"/>
          <p:cNvSpPr/>
          <p:nvPr/>
        </p:nvSpPr>
        <p:spPr>
          <a:xfrm>
            <a:off x="3759384" y="3395867"/>
            <a:ext cx="975535" cy="257572"/>
          </a:xfrm>
          <a:prstGeom prst="roundRect">
            <a:avLst>
              <a:gd name="adj" fmla="val 50000"/>
            </a:avLst>
          </a:prstGeom>
          <a:no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EA5514"/>
                </a:solidFill>
                <a:latin typeface="微软雅黑" panose="020B0503020204020204" pitchFamily="34" charset="-122"/>
                <a:ea typeface="微软雅黑" panose="020B0503020204020204" pitchFamily="34" charset="-122"/>
              </a:rPr>
              <a:t>2021.4.11</a:t>
            </a:r>
            <a:endParaRPr lang="zh-CN" altLang="en-US" sz="1050" dirty="0">
              <a:solidFill>
                <a:srgbClr val="EA551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38105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53" presetClass="entr" presetSubtype="16" fill="hold" grpId="0" nodeType="withEffect">
                                      <p:stCondLst>
                                        <p:cond delay="800"/>
                                      </p:stCondLst>
                                      <p:childTnLst>
                                        <p:set>
                                          <p:cBhvr>
                                            <p:cTn id="216" dur="1" fill="hold">
                                              <p:stCondLst>
                                                <p:cond delay="0"/>
                                              </p:stCondLst>
                                            </p:cTn>
                                            <p:tgtEl>
                                              <p:spTgt spid="24"/>
                                            </p:tgtEl>
                                            <p:attrNameLst>
                                              <p:attrName>style.visibility</p:attrName>
                                            </p:attrNameLst>
                                          </p:cBhvr>
                                          <p:to>
                                            <p:strVal val="visible"/>
                                          </p:to>
                                        </p:set>
                                        <p:anim calcmode="lin" valueType="num">
                                          <p:cBhvr>
                                            <p:cTn id="217" dur="300" fill="hold"/>
                                            <p:tgtEl>
                                              <p:spTgt spid="24"/>
                                            </p:tgtEl>
                                            <p:attrNameLst>
                                              <p:attrName>ppt_w</p:attrName>
                                            </p:attrNameLst>
                                          </p:cBhvr>
                                          <p:tavLst>
                                            <p:tav tm="0">
                                              <p:val>
                                                <p:fltVal val="0"/>
                                              </p:val>
                                            </p:tav>
                                            <p:tav tm="100000">
                                              <p:val>
                                                <p:strVal val="#ppt_w"/>
                                              </p:val>
                                            </p:tav>
                                          </p:tavLst>
                                        </p:anim>
                                        <p:anim calcmode="lin" valueType="num">
                                          <p:cBhvr>
                                            <p:cTn id="218" dur="300" fill="hold"/>
                                            <p:tgtEl>
                                              <p:spTgt spid="24"/>
                                            </p:tgtEl>
                                            <p:attrNameLst>
                                              <p:attrName>ppt_h</p:attrName>
                                            </p:attrNameLst>
                                          </p:cBhvr>
                                          <p:tavLst>
                                            <p:tav tm="0">
                                              <p:val>
                                                <p:fltVal val="0"/>
                                              </p:val>
                                            </p:tav>
                                            <p:tav tm="100000">
                                              <p:val>
                                                <p:strVal val="#ppt_h"/>
                                              </p:val>
                                            </p:tav>
                                          </p:tavLst>
                                        </p:anim>
                                        <p:animEffect transition="in" filter="fade">
                                          <p:cBhvr>
                                            <p:cTn id="219" dur="300"/>
                                            <p:tgtEl>
                                              <p:spTgt spid="24"/>
                                            </p:tgtEl>
                                          </p:cBhvr>
                                        </p:animEffect>
                                      </p:childTnLst>
                                    </p:cTn>
                                  </p:par>
                                  <p:par>
                                    <p:cTn id="220" presetID="6" presetClass="emph" presetSubtype="0" autoRev="1" fill="hold" grpId="1" nodeType="withEffect">
                                      <p:stCondLst>
                                        <p:cond delay="1100"/>
                                      </p:stCondLst>
                                      <p:childTnLst>
                                        <p:animScale>
                                          <p:cBhvr>
                                            <p:cTn id="221" dur="150" fill="hold"/>
                                            <p:tgtEl>
                                              <p:spTgt spid="24"/>
                                            </p:tgtEl>
                                          </p:cBhvr>
                                          <p:by x="110000" y="110000"/>
                                        </p:animScale>
                                      </p:childTnLst>
                                    </p:cTn>
                                  </p:par>
                                  <p:par>
                                    <p:cTn id="222" presetID="53" presetClass="entr" presetSubtype="16" fill="hold" nodeType="withEffect">
                                      <p:stCondLst>
                                        <p:cond delay="800"/>
                                      </p:stCondLst>
                                      <p:iterate type="lt">
                                        <p:tmPct val="10000"/>
                                      </p:iterate>
                                      <p:childTnLst>
                                        <p:set>
                                          <p:cBhvr>
                                            <p:cTn id="223" dur="1" fill="hold">
                                              <p:stCondLst>
                                                <p:cond delay="0"/>
                                              </p:stCondLst>
                                            </p:cTn>
                                            <p:tgtEl>
                                              <p:spTgt spid="1031">
                                                <p:txEl>
                                                  <p:pRg st="0" end="0"/>
                                                </p:txEl>
                                              </p:spTgt>
                                            </p:tgtEl>
                                            <p:attrNameLst>
                                              <p:attrName>style.visibility</p:attrName>
                                            </p:attrNameLst>
                                          </p:cBhvr>
                                          <p:to>
                                            <p:strVal val="visible"/>
                                          </p:to>
                                        </p:set>
                                        <p:anim calcmode="lin" valueType="num">
                                          <p:cBhvr>
                                            <p:cTn id="224"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25"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26" dur="500"/>
                                            <p:tgtEl>
                                              <p:spTgt spid="1031">
                                                <p:txEl>
                                                  <p:pRg st="0" end="0"/>
                                                </p:txEl>
                                              </p:spTgt>
                                            </p:tgtEl>
                                          </p:cBhvr>
                                        </p:animEffect>
                                      </p:childTnLst>
                                    </p:cTn>
                                  </p:par>
                                  <p:par>
                                    <p:cTn id="227" presetID="2" presetClass="entr" presetSubtype="4" fill="hold" grpId="0" nodeType="withEffect" p14:presetBounceEnd="80000">
                                      <p:stCondLst>
                                        <p:cond delay="1700"/>
                                      </p:stCondLst>
                                      <p:childTnLst>
                                        <p:set>
                                          <p:cBhvr>
                                            <p:cTn id="228" dur="1" fill="hold">
                                              <p:stCondLst>
                                                <p:cond delay="0"/>
                                              </p:stCondLst>
                                            </p:cTn>
                                            <p:tgtEl>
                                              <p:spTgt spid="41"/>
                                            </p:tgtEl>
                                            <p:attrNameLst>
                                              <p:attrName>style.visibility</p:attrName>
                                            </p:attrNameLst>
                                          </p:cBhvr>
                                          <p:to>
                                            <p:strVal val="visible"/>
                                          </p:to>
                                        </p:set>
                                        <p:anim calcmode="lin" valueType="num" p14:bounceEnd="80000">
                                          <p:cBhvr additive="base">
                                            <p:cTn id="229" dur="600" fill="hold"/>
                                            <p:tgtEl>
                                              <p:spTgt spid="41"/>
                                            </p:tgtEl>
                                            <p:attrNameLst>
                                              <p:attrName>ppt_x</p:attrName>
                                            </p:attrNameLst>
                                          </p:cBhvr>
                                          <p:tavLst>
                                            <p:tav tm="0">
                                              <p:val>
                                                <p:strVal val="#ppt_x"/>
                                              </p:val>
                                            </p:tav>
                                            <p:tav tm="100000">
                                              <p:val>
                                                <p:strVal val="#ppt_x"/>
                                              </p:val>
                                            </p:tav>
                                          </p:tavLst>
                                        </p:anim>
                                        <p:anim calcmode="lin" valueType="num" p14:bounceEnd="80000">
                                          <p:cBhvr additive="base">
                                            <p:cTn id="230" dur="600" fill="hold"/>
                                            <p:tgtEl>
                                              <p:spTgt spid="41"/>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14:presetBounceEnd="80000">
                                      <p:stCondLst>
                                        <p:cond delay="1800"/>
                                      </p:stCondLst>
                                      <p:childTnLst>
                                        <p:set>
                                          <p:cBhvr>
                                            <p:cTn id="232" dur="1" fill="hold">
                                              <p:stCondLst>
                                                <p:cond delay="0"/>
                                              </p:stCondLst>
                                            </p:cTn>
                                            <p:tgtEl>
                                              <p:spTgt spid="42"/>
                                            </p:tgtEl>
                                            <p:attrNameLst>
                                              <p:attrName>style.visibility</p:attrName>
                                            </p:attrNameLst>
                                          </p:cBhvr>
                                          <p:to>
                                            <p:strVal val="visible"/>
                                          </p:to>
                                        </p:set>
                                        <p:anim calcmode="lin" valueType="num" p14:bounceEnd="80000">
                                          <p:cBhvr additive="base">
                                            <p:cTn id="233" dur="600" fill="hold"/>
                                            <p:tgtEl>
                                              <p:spTgt spid="42"/>
                                            </p:tgtEl>
                                            <p:attrNameLst>
                                              <p:attrName>ppt_x</p:attrName>
                                            </p:attrNameLst>
                                          </p:cBhvr>
                                          <p:tavLst>
                                            <p:tav tm="0">
                                              <p:val>
                                                <p:strVal val="#ppt_x"/>
                                              </p:val>
                                            </p:tav>
                                            <p:tav tm="100000">
                                              <p:val>
                                                <p:strVal val="#ppt_x"/>
                                              </p:val>
                                            </p:tav>
                                          </p:tavLst>
                                        </p:anim>
                                        <p:anim calcmode="lin" valueType="num" p14:bounceEnd="80000">
                                          <p:cBhvr additive="base">
                                            <p:cTn id="234" dur="600" fill="hold"/>
                                            <p:tgtEl>
                                              <p:spTgt spid="42"/>
                                            </p:tgtEl>
                                            <p:attrNameLst>
                                              <p:attrName>ppt_y</p:attrName>
                                            </p:attrNameLst>
                                          </p:cBhvr>
                                          <p:tavLst>
                                            <p:tav tm="0">
                                              <p:val>
                                                <p:strVal val="1+#ppt_h/2"/>
                                              </p:val>
                                            </p:tav>
                                            <p:tav tm="100000">
                                              <p:val>
                                                <p:strVal val="#ppt_y"/>
                                              </p:val>
                                            </p:tav>
                                          </p:tavLst>
                                        </p:anim>
                                      </p:childTnLst>
                                    </p:cTn>
                                  </p:par>
                                  <p:par>
                                    <p:cTn id="235" presetID="10" presetClass="entr" presetSubtype="0" fill="hold" nodeType="withEffect">
                                      <p:stCondLst>
                                        <p:cond delay="1900"/>
                                      </p:stCondLst>
                                      <p:childTnLst>
                                        <p:set>
                                          <p:cBhvr>
                                            <p:cTn id="236" dur="1" fill="hold">
                                              <p:stCondLst>
                                                <p:cond delay="0"/>
                                              </p:stCondLst>
                                            </p:cTn>
                                            <p:tgtEl>
                                              <p:spTgt spid="1032"/>
                                            </p:tgtEl>
                                            <p:attrNameLst>
                                              <p:attrName>style.visibility</p:attrName>
                                            </p:attrNameLst>
                                          </p:cBhvr>
                                          <p:to>
                                            <p:strVal val="visible"/>
                                          </p:to>
                                        </p:set>
                                        <p:animEffect transition="in" filter="fade">
                                          <p:cBhvr>
                                            <p:cTn id="23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41" grpId="0" animBg="1"/>
          <p:bldP spid="4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53" presetClass="entr" presetSubtype="16" fill="hold" grpId="0" nodeType="withEffect">
                                      <p:stCondLst>
                                        <p:cond delay="800"/>
                                      </p:stCondLst>
                                      <p:childTnLst>
                                        <p:set>
                                          <p:cBhvr>
                                            <p:cTn id="216" dur="1" fill="hold">
                                              <p:stCondLst>
                                                <p:cond delay="0"/>
                                              </p:stCondLst>
                                            </p:cTn>
                                            <p:tgtEl>
                                              <p:spTgt spid="24"/>
                                            </p:tgtEl>
                                            <p:attrNameLst>
                                              <p:attrName>style.visibility</p:attrName>
                                            </p:attrNameLst>
                                          </p:cBhvr>
                                          <p:to>
                                            <p:strVal val="visible"/>
                                          </p:to>
                                        </p:set>
                                        <p:anim calcmode="lin" valueType="num">
                                          <p:cBhvr>
                                            <p:cTn id="217" dur="300" fill="hold"/>
                                            <p:tgtEl>
                                              <p:spTgt spid="24"/>
                                            </p:tgtEl>
                                            <p:attrNameLst>
                                              <p:attrName>ppt_w</p:attrName>
                                            </p:attrNameLst>
                                          </p:cBhvr>
                                          <p:tavLst>
                                            <p:tav tm="0">
                                              <p:val>
                                                <p:fltVal val="0"/>
                                              </p:val>
                                            </p:tav>
                                            <p:tav tm="100000">
                                              <p:val>
                                                <p:strVal val="#ppt_w"/>
                                              </p:val>
                                            </p:tav>
                                          </p:tavLst>
                                        </p:anim>
                                        <p:anim calcmode="lin" valueType="num">
                                          <p:cBhvr>
                                            <p:cTn id="218" dur="300" fill="hold"/>
                                            <p:tgtEl>
                                              <p:spTgt spid="24"/>
                                            </p:tgtEl>
                                            <p:attrNameLst>
                                              <p:attrName>ppt_h</p:attrName>
                                            </p:attrNameLst>
                                          </p:cBhvr>
                                          <p:tavLst>
                                            <p:tav tm="0">
                                              <p:val>
                                                <p:fltVal val="0"/>
                                              </p:val>
                                            </p:tav>
                                            <p:tav tm="100000">
                                              <p:val>
                                                <p:strVal val="#ppt_h"/>
                                              </p:val>
                                            </p:tav>
                                          </p:tavLst>
                                        </p:anim>
                                        <p:animEffect transition="in" filter="fade">
                                          <p:cBhvr>
                                            <p:cTn id="219" dur="300"/>
                                            <p:tgtEl>
                                              <p:spTgt spid="24"/>
                                            </p:tgtEl>
                                          </p:cBhvr>
                                        </p:animEffect>
                                      </p:childTnLst>
                                    </p:cTn>
                                  </p:par>
                                  <p:par>
                                    <p:cTn id="220" presetID="6" presetClass="emph" presetSubtype="0" autoRev="1" fill="hold" grpId="1" nodeType="withEffect">
                                      <p:stCondLst>
                                        <p:cond delay="1100"/>
                                      </p:stCondLst>
                                      <p:childTnLst>
                                        <p:animScale>
                                          <p:cBhvr>
                                            <p:cTn id="221" dur="150" fill="hold"/>
                                            <p:tgtEl>
                                              <p:spTgt spid="24"/>
                                            </p:tgtEl>
                                          </p:cBhvr>
                                          <p:by x="110000" y="110000"/>
                                        </p:animScale>
                                      </p:childTnLst>
                                    </p:cTn>
                                  </p:par>
                                  <p:par>
                                    <p:cTn id="222" presetID="53" presetClass="entr" presetSubtype="16" fill="hold" nodeType="withEffect">
                                      <p:stCondLst>
                                        <p:cond delay="800"/>
                                      </p:stCondLst>
                                      <p:iterate type="lt">
                                        <p:tmPct val="10000"/>
                                      </p:iterate>
                                      <p:childTnLst>
                                        <p:set>
                                          <p:cBhvr>
                                            <p:cTn id="223" dur="1" fill="hold">
                                              <p:stCondLst>
                                                <p:cond delay="0"/>
                                              </p:stCondLst>
                                            </p:cTn>
                                            <p:tgtEl>
                                              <p:spTgt spid="1031">
                                                <p:txEl>
                                                  <p:pRg st="0" end="0"/>
                                                </p:txEl>
                                              </p:spTgt>
                                            </p:tgtEl>
                                            <p:attrNameLst>
                                              <p:attrName>style.visibility</p:attrName>
                                            </p:attrNameLst>
                                          </p:cBhvr>
                                          <p:to>
                                            <p:strVal val="visible"/>
                                          </p:to>
                                        </p:set>
                                        <p:anim calcmode="lin" valueType="num">
                                          <p:cBhvr>
                                            <p:cTn id="224"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25"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26" dur="500"/>
                                            <p:tgtEl>
                                              <p:spTgt spid="1031">
                                                <p:txEl>
                                                  <p:pRg st="0" end="0"/>
                                                </p:txEl>
                                              </p:spTgt>
                                            </p:tgtEl>
                                          </p:cBhvr>
                                        </p:animEffect>
                                      </p:childTnLst>
                                    </p:cTn>
                                  </p:par>
                                  <p:par>
                                    <p:cTn id="227" presetID="2" presetClass="entr" presetSubtype="4" fill="hold" grpId="0" nodeType="withEffect">
                                      <p:stCondLst>
                                        <p:cond delay="1700"/>
                                      </p:stCondLst>
                                      <p:childTnLst>
                                        <p:set>
                                          <p:cBhvr>
                                            <p:cTn id="228" dur="1" fill="hold">
                                              <p:stCondLst>
                                                <p:cond delay="0"/>
                                              </p:stCondLst>
                                            </p:cTn>
                                            <p:tgtEl>
                                              <p:spTgt spid="41"/>
                                            </p:tgtEl>
                                            <p:attrNameLst>
                                              <p:attrName>style.visibility</p:attrName>
                                            </p:attrNameLst>
                                          </p:cBhvr>
                                          <p:to>
                                            <p:strVal val="visible"/>
                                          </p:to>
                                        </p:set>
                                        <p:anim calcmode="lin" valueType="num">
                                          <p:cBhvr additive="base">
                                            <p:cTn id="229" dur="600" fill="hold"/>
                                            <p:tgtEl>
                                              <p:spTgt spid="41"/>
                                            </p:tgtEl>
                                            <p:attrNameLst>
                                              <p:attrName>ppt_x</p:attrName>
                                            </p:attrNameLst>
                                          </p:cBhvr>
                                          <p:tavLst>
                                            <p:tav tm="0">
                                              <p:val>
                                                <p:strVal val="#ppt_x"/>
                                              </p:val>
                                            </p:tav>
                                            <p:tav tm="100000">
                                              <p:val>
                                                <p:strVal val="#ppt_x"/>
                                              </p:val>
                                            </p:tav>
                                          </p:tavLst>
                                        </p:anim>
                                        <p:anim calcmode="lin" valueType="num">
                                          <p:cBhvr additive="base">
                                            <p:cTn id="230" dur="600" fill="hold"/>
                                            <p:tgtEl>
                                              <p:spTgt spid="41"/>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1800"/>
                                      </p:stCondLst>
                                      <p:childTnLst>
                                        <p:set>
                                          <p:cBhvr>
                                            <p:cTn id="232" dur="1" fill="hold">
                                              <p:stCondLst>
                                                <p:cond delay="0"/>
                                              </p:stCondLst>
                                            </p:cTn>
                                            <p:tgtEl>
                                              <p:spTgt spid="42"/>
                                            </p:tgtEl>
                                            <p:attrNameLst>
                                              <p:attrName>style.visibility</p:attrName>
                                            </p:attrNameLst>
                                          </p:cBhvr>
                                          <p:to>
                                            <p:strVal val="visible"/>
                                          </p:to>
                                        </p:set>
                                        <p:anim calcmode="lin" valueType="num">
                                          <p:cBhvr additive="base">
                                            <p:cTn id="233" dur="600" fill="hold"/>
                                            <p:tgtEl>
                                              <p:spTgt spid="42"/>
                                            </p:tgtEl>
                                            <p:attrNameLst>
                                              <p:attrName>ppt_x</p:attrName>
                                            </p:attrNameLst>
                                          </p:cBhvr>
                                          <p:tavLst>
                                            <p:tav tm="0">
                                              <p:val>
                                                <p:strVal val="#ppt_x"/>
                                              </p:val>
                                            </p:tav>
                                            <p:tav tm="100000">
                                              <p:val>
                                                <p:strVal val="#ppt_x"/>
                                              </p:val>
                                            </p:tav>
                                          </p:tavLst>
                                        </p:anim>
                                        <p:anim calcmode="lin" valueType="num">
                                          <p:cBhvr additive="base">
                                            <p:cTn id="234" dur="600" fill="hold"/>
                                            <p:tgtEl>
                                              <p:spTgt spid="42"/>
                                            </p:tgtEl>
                                            <p:attrNameLst>
                                              <p:attrName>ppt_y</p:attrName>
                                            </p:attrNameLst>
                                          </p:cBhvr>
                                          <p:tavLst>
                                            <p:tav tm="0">
                                              <p:val>
                                                <p:strVal val="1+#ppt_h/2"/>
                                              </p:val>
                                            </p:tav>
                                            <p:tav tm="100000">
                                              <p:val>
                                                <p:strVal val="#ppt_y"/>
                                              </p:val>
                                            </p:tav>
                                          </p:tavLst>
                                        </p:anim>
                                      </p:childTnLst>
                                    </p:cTn>
                                  </p:par>
                                  <p:par>
                                    <p:cTn id="235" presetID="10" presetClass="entr" presetSubtype="0" fill="hold" nodeType="withEffect">
                                      <p:stCondLst>
                                        <p:cond delay="1900"/>
                                      </p:stCondLst>
                                      <p:childTnLst>
                                        <p:set>
                                          <p:cBhvr>
                                            <p:cTn id="236" dur="1" fill="hold">
                                              <p:stCondLst>
                                                <p:cond delay="0"/>
                                              </p:stCondLst>
                                            </p:cTn>
                                            <p:tgtEl>
                                              <p:spTgt spid="1032"/>
                                            </p:tgtEl>
                                            <p:attrNameLst>
                                              <p:attrName>style.visibility</p:attrName>
                                            </p:attrNameLst>
                                          </p:cBhvr>
                                          <p:to>
                                            <p:strVal val="visible"/>
                                          </p:to>
                                        </p:set>
                                        <p:animEffect transition="in" filter="fade">
                                          <p:cBhvr>
                                            <p:cTn id="23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41" grpId="0" animBg="1"/>
          <p:bldP spid="42"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9" y="338497"/>
            <a:ext cx="18558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什么是界面原型</a:t>
            </a:r>
            <a:r>
              <a:rPr lang="en-US" altLang="zh-CN" sz="1600" b="1" baseline="30000"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[1]</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文本框 22"/>
          <p:cNvSpPr txBox="1"/>
          <p:nvPr/>
        </p:nvSpPr>
        <p:spPr>
          <a:xfrm>
            <a:off x="375515" y="745571"/>
            <a:ext cx="5662778" cy="3003515"/>
          </a:xfrm>
          <a:prstGeom prst="rect">
            <a:avLst/>
          </a:prstGeom>
          <a:noFill/>
        </p:spPr>
        <p:txBody>
          <a:bodyPr wrap="square">
            <a:spAutoFit/>
          </a:bodyPr>
          <a:lstStyle/>
          <a:p>
            <a:pPr>
              <a:lnSpc>
                <a:spcPct val="150000"/>
              </a:lnSpc>
            </a:pP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设计一个产品原型的目的，不是为了做出完全功能版的系统，完全是出于视觉化的目的，看到呈现在用户面前的最终产品的样子。正如</a:t>
            </a:r>
            <a:r>
              <a:rPr lang="en-US" altLang="zh-CN" sz="1600" b="1" dirty="0">
                <a:latin typeface="微软雅黑" panose="020B0503020204020204" pitchFamily="34" charset="-122"/>
                <a:ea typeface="微软雅黑" panose="020B0503020204020204" pitchFamily="34" charset="-122"/>
              </a:rPr>
              <a:t>GV</a:t>
            </a:r>
            <a:r>
              <a:rPr lang="zh-CN" altLang="en-US" sz="1600" b="1" dirty="0">
                <a:latin typeface="微软雅黑" panose="020B0503020204020204" pitchFamily="34" charset="-122"/>
                <a:ea typeface="微软雅黑" panose="020B0503020204020204" pitchFamily="34" charset="-122"/>
              </a:rPr>
              <a:t>（谷歌风投）的设计合伙人博卡（</a:t>
            </a:r>
            <a:r>
              <a:rPr lang="en-US" altLang="zh-CN" sz="1600" b="1" dirty="0">
                <a:latin typeface="微软雅黑" panose="020B0503020204020204" pitchFamily="34" charset="-122"/>
                <a:ea typeface="微软雅黑" panose="020B0503020204020204" pitchFamily="34" charset="-122"/>
              </a:rPr>
              <a:t>Daniel Burka</a:t>
            </a:r>
            <a:r>
              <a:rPr lang="zh-CN" altLang="en-US" sz="1600" b="1" dirty="0">
                <a:latin typeface="微软雅黑" panose="020B0503020204020204" pitchFamily="34" charset="-122"/>
                <a:ea typeface="微软雅黑" panose="020B0503020204020204" pitchFamily="34" charset="-122"/>
              </a:rPr>
              <a:t>）说：</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“理想的原型应该是有着‘金发姑娘般的质量’。如果质量太差，那没人会相信原型是真的产品。如果质量太好，那你就得没日没夜地干，而且你还做不完。你要的就是‘金发姑娘’般 的质量，不太好，不太坏，足够好就行了。”</a:t>
            </a:r>
          </a:p>
        </p:txBody>
      </p:sp>
      <p:pic>
        <p:nvPicPr>
          <p:cNvPr id="1026" name="Picture 2" descr="你知道什么是“金发姑娘原则”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903" y="762699"/>
            <a:ext cx="3028950" cy="30956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6048165" y="3902160"/>
            <a:ext cx="2870428" cy="954107"/>
          </a:xfrm>
          <a:prstGeom prst="rect">
            <a:avLst/>
          </a:prstGeom>
          <a:noFill/>
        </p:spPr>
        <p:txBody>
          <a:bodyPr wrap="square">
            <a:spAutoFit/>
          </a:bodyPr>
          <a:lstStyle/>
          <a:p>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注</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i="0" dirty="0">
                <a:solidFill>
                  <a:srgbClr val="000000"/>
                </a:solidFill>
                <a:effectLst/>
                <a:latin typeface="微软雅黑" panose="020B0503020204020204" pitchFamily="34" charset="-122"/>
                <a:ea typeface="微软雅黑" panose="020B0503020204020204" pitchFamily="34" charset="-122"/>
              </a:rPr>
              <a:t>“金发姑娘原则”源自童话</a:t>
            </a:r>
            <a:r>
              <a:rPr lang="en-US" altLang="zh-CN" sz="1400" i="0" dirty="0">
                <a:solidFill>
                  <a:srgbClr val="000000"/>
                </a:solidFill>
                <a:effectLst/>
                <a:latin typeface="微软雅黑" panose="020B0503020204020204" pitchFamily="34" charset="-122"/>
                <a:ea typeface="微软雅黑" panose="020B0503020204020204" pitchFamily="34" charset="-122"/>
              </a:rPr>
              <a:t>《</a:t>
            </a:r>
            <a:r>
              <a:rPr lang="zh-CN" altLang="en-US" sz="1400" i="0" dirty="0">
                <a:solidFill>
                  <a:srgbClr val="000000"/>
                </a:solidFill>
                <a:effectLst/>
                <a:latin typeface="微软雅黑" panose="020B0503020204020204" pitchFamily="34" charset="-122"/>
                <a:ea typeface="微软雅黑" panose="020B0503020204020204" pitchFamily="34" charset="-122"/>
              </a:rPr>
              <a:t>金发姑娘和三只熊</a:t>
            </a:r>
            <a:r>
              <a:rPr lang="en-US" altLang="zh-CN" sz="1400" i="0" dirty="0">
                <a:solidFill>
                  <a:srgbClr val="000000"/>
                </a:solidFill>
                <a:effectLst/>
                <a:latin typeface="微软雅黑" panose="020B0503020204020204" pitchFamily="34" charset="-122"/>
                <a:ea typeface="微软雅黑" panose="020B0503020204020204" pitchFamily="34" charset="-122"/>
              </a:rPr>
              <a:t>》</a:t>
            </a:r>
            <a:r>
              <a:rPr lang="zh-CN" altLang="en-US" sz="1400" i="0" dirty="0">
                <a:solidFill>
                  <a:srgbClr val="000000"/>
                </a:solidFill>
                <a:effectLst/>
                <a:latin typeface="微软雅黑" panose="020B0503020204020204" pitchFamily="34" charset="-122"/>
                <a:ea typeface="微软雅黑" panose="020B0503020204020204" pitchFamily="34" charset="-122"/>
              </a:rPr>
              <a:t>的故事。“金发姑娘原则”指出，凡事都必须有度，而不能超越极限。</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359219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什么是用户体验设计？</a:t>
            </a:r>
            <a:r>
              <a:rPr lang="en-US" altLang="zh-CN" sz="1600" b="1" baseline="30000"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[3]</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文本框 22"/>
          <p:cNvSpPr txBox="1"/>
          <p:nvPr/>
        </p:nvSpPr>
        <p:spPr>
          <a:xfrm>
            <a:off x="732812" y="770756"/>
            <a:ext cx="4775292" cy="4111510"/>
          </a:xfrm>
          <a:prstGeom prst="rect">
            <a:avLst/>
          </a:prstGeom>
          <a:noFill/>
        </p:spPr>
        <p:txBody>
          <a:bodyPr wrap="square">
            <a:spAutoFit/>
          </a:bodyPr>
          <a:lstStyle/>
          <a:p>
            <a:pPr>
              <a:lnSpc>
                <a:spcPct val="150000"/>
              </a:lnSpc>
            </a:pPr>
            <a:r>
              <a:rPr sz="1600" b="1" dirty="0">
                <a:latin typeface="微软雅黑" panose="020B0503020204020204" pitchFamily="34" charset="-122"/>
                <a:ea typeface="微软雅黑" panose="020B0503020204020204" pitchFamily="34" charset="-122"/>
              </a:rPr>
              <a:t>用户体验就是</a:t>
            </a:r>
            <a:r>
              <a:rPr sz="1600" b="1" dirty="0">
                <a:solidFill>
                  <a:srgbClr val="FF0000"/>
                </a:solidFill>
                <a:latin typeface="微软雅黑" panose="020B0503020204020204" pitchFamily="34" charset="-122"/>
                <a:ea typeface="微软雅黑" panose="020B0503020204020204" pitchFamily="34" charset="-122"/>
              </a:rPr>
              <a:t>满足用户需求</a:t>
            </a:r>
            <a:r>
              <a:rPr sz="1600" b="1" dirty="0">
                <a:latin typeface="微软雅黑" panose="020B0503020204020204" pitchFamily="34" charset="-122"/>
                <a:ea typeface="微软雅黑" panose="020B0503020204020204" pitchFamily="34" charset="-122"/>
              </a:rPr>
              <a:t>。好的策略会影响用户的下一个决定。当该决定使客户和用户之间的距离更近时，用户体验就会成功。</a:t>
            </a:r>
          </a:p>
          <a:p>
            <a:pPr>
              <a:lnSpc>
                <a:spcPct val="150000"/>
              </a:lnSpc>
            </a:pPr>
            <a:r>
              <a:rPr sz="1600" b="1" dirty="0">
                <a:latin typeface="微软雅黑" panose="020B0503020204020204" pitchFamily="34" charset="-122"/>
                <a:ea typeface="微软雅黑" panose="020B0503020204020204" pitchFamily="34" charset="-122"/>
              </a:rPr>
              <a:t>用户体验是</a:t>
            </a:r>
            <a:r>
              <a:rPr sz="1600" b="1" dirty="0">
                <a:solidFill>
                  <a:srgbClr val="FF0000"/>
                </a:solidFill>
                <a:latin typeface="微软雅黑" panose="020B0503020204020204" pitchFamily="34" charset="-122"/>
                <a:ea typeface="微软雅黑" panose="020B0503020204020204" pitchFamily="34" charset="-122"/>
              </a:rPr>
              <a:t>用户感受产品的过程</a:t>
            </a:r>
            <a:r>
              <a:rPr sz="1600" b="1" dirty="0">
                <a:latin typeface="微软雅黑" panose="020B0503020204020204" pitchFamily="34" charset="-122"/>
                <a:ea typeface="微软雅黑" panose="020B0503020204020204" pitchFamily="34" charset="-122"/>
              </a:rPr>
              <a:t>；而用户体验设计就是为了让用户在感受这个产品的过程变得更加美好，从而来提升用户的满意度和忠诚度，保证产品的正常运转与演进。</a:t>
            </a:r>
          </a:p>
          <a:p>
            <a:pPr>
              <a:lnSpc>
                <a:spcPct val="150000"/>
              </a:lnSpc>
            </a:pPr>
            <a:endParaRPr sz="1600" b="1" dirty="0">
              <a:latin typeface="微软雅黑" panose="020B0503020204020204" pitchFamily="34" charset="-122"/>
              <a:ea typeface="微软雅黑" panose="020B0503020204020204" pitchFamily="34" charset="-122"/>
            </a:endParaRPr>
          </a:p>
          <a:p>
            <a:pPr>
              <a:lnSpc>
                <a:spcPct val="150000"/>
              </a:lnSpc>
            </a:pPr>
            <a:r>
              <a:rPr sz="1600" b="1" dirty="0">
                <a:latin typeface="微软雅黑" panose="020B0503020204020204" pitchFamily="34" charset="-122"/>
                <a:ea typeface="微软雅黑" panose="020B0503020204020204" pitchFamily="34" charset="-122"/>
              </a:rPr>
              <a:t>也</a:t>
            </a:r>
            <a:r>
              <a:rPr lang="zh-CN" sz="1600" b="1" dirty="0">
                <a:latin typeface="微软雅黑" panose="020B0503020204020204" pitchFamily="34" charset="-122"/>
                <a:ea typeface="微软雅黑" panose="020B0503020204020204" pitchFamily="34" charset="-122"/>
              </a:rPr>
              <a:t>就是</a:t>
            </a:r>
            <a:r>
              <a:rPr sz="1600" b="1" dirty="0">
                <a:latin typeface="微软雅黑" panose="020B0503020204020204" pitchFamily="34" charset="-122"/>
                <a:ea typeface="微软雅黑" panose="020B0503020204020204" pitchFamily="34" charset="-122"/>
              </a:rPr>
              <a:t>说</a:t>
            </a:r>
            <a:r>
              <a:rPr lang="zh-CN" sz="1600" b="1" dirty="0">
                <a:latin typeface="微软雅黑" panose="020B0503020204020204" pitchFamily="34" charset="-122"/>
                <a:ea typeface="微软雅黑" panose="020B0503020204020204" pitchFamily="34" charset="-122"/>
              </a:rPr>
              <a:t>，</a:t>
            </a:r>
            <a:r>
              <a:rPr sz="1600" b="1" dirty="0">
                <a:latin typeface="微软雅黑" panose="020B0503020204020204" pitchFamily="34" charset="-122"/>
                <a:ea typeface="微软雅黑" panose="020B0503020204020204" pitchFamily="34" charset="-122"/>
              </a:rPr>
              <a:t>用户体验设计就是决定这个“感受”是好是坏的过程，这个过程需要来设计，让用户去体验，去感受</a:t>
            </a:r>
          </a:p>
        </p:txBody>
      </p:sp>
      <p:pic>
        <p:nvPicPr>
          <p:cNvPr id="2" name="图片 1"/>
          <p:cNvPicPr>
            <a:picLocks noChangeAspect="1"/>
          </p:cNvPicPr>
          <p:nvPr/>
        </p:nvPicPr>
        <p:blipFill>
          <a:blip r:embed="rId2"/>
          <a:stretch>
            <a:fillRect/>
          </a:stretch>
        </p:blipFill>
        <p:spPr>
          <a:xfrm>
            <a:off x="5796136" y="771385"/>
            <a:ext cx="3123565" cy="264668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359219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为什么要进行界面原型设计？</a:t>
            </a:r>
            <a:r>
              <a:rPr lang="en-US" altLang="zh-CN" sz="1600" b="1" baseline="30000"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[3]</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文本框 22"/>
          <p:cNvSpPr txBox="1"/>
          <p:nvPr/>
        </p:nvSpPr>
        <p:spPr>
          <a:xfrm>
            <a:off x="858345" y="1058788"/>
            <a:ext cx="6449960" cy="2634183"/>
          </a:xfrm>
          <a:prstGeom prst="rect">
            <a:avLst/>
          </a:prstGeom>
          <a:noFill/>
        </p:spPr>
        <p:txBody>
          <a:bodyPr wrap="square">
            <a:spAutoFit/>
          </a:bodyPr>
          <a:lstStyle/>
          <a:p>
            <a:pPr>
              <a:lnSpc>
                <a:spcPct val="150000"/>
              </a:lnSpc>
            </a:pPr>
            <a:r>
              <a:rPr lang="zh-CN" sz="1600" b="1" dirty="0">
                <a:latin typeface="微软雅黑" panose="020B0503020204020204" pitchFamily="34" charset="-122"/>
                <a:ea typeface="微软雅黑" panose="020B0503020204020204" pitchFamily="34" charset="-122"/>
              </a:rPr>
              <a:t>比如说，我们可以</a:t>
            </a:r>
            <a:r>
              <a:rPr sz="1600" b="1" dirty="0">
                <a:latin typeface="微软雅黑" panose="020B0503020204020204" pitchFamily="34" charset="-122"/>
                <a:ea typeface="微软雅黑" panose="020B0503020204020204" pitchFamily="34" charset="-122"/>
              </a:rPr>
              <a:t>用建筑物的平面图来解释原型。某人走进大厅时</a:t>
            </a:r>
            <a:r>
              <a:rPr lang="zh-CN" sz="1600" b="1" dirty="0">
                <a:latin typeface="微软雅黑" panose="020B0503020204020204" pitchFamily="34" charset="-122"/>
                <a:ea typeface="微软雅黑" panose="020B0503020204020204" pitchFamily="34" charset="-122"/>
              </a:rPr>
              <a:t>，他</a:t>
            </a:r>
            <a:r>
              <a:rPr sz="1600" b="1" dirty="0">
                <a:latin typeface="微软雅黑" panose="020B0503020204020204" pitchFamily="34" charset="-122"/>
                <a:ea typeface="微软雅黑" panose="020B0503020204020204" pitchFamily="34" charset="-122"/>
              </a:rPr>
              <a:t>想做什么</a:t>
            </a:r>
            <a:r>
              <a:rPr lang="zh-CN" sz="1600" b="1" dirty="0">
                <a:latin typeface="微软雅黑" panose="020B0503020204020204" pitchFamily="34" charset="-122"/>
                <a:ea typeface="微软雅黑" panose="020B0503020204020204" pitchFamily="34" charset="-122"/>
              </a:rPr>
              <a:t>？他们如何快速了解房屋结构？</a:t>
            </a:r>
            <a:r>
              <a:rPr sz="1600" b="1" dirty="0">
                <a:latin typeface="微软雅黑" panose="020B0503020204020204" pitchFamily="34" charset="-122"/>
                <a:ea typeface="微软雅黑" panose="020B0503020204020204" pitchFamily="34" charset="-122"/>
              </a:rPr>
              <a:t>他们需要</a:t>
            </a:r>
            <a:r>
              <a:rPr lang="zh-CN" sz="1600" b="1" dirty="0">
                <a:latin typeface="微软雅黑" panose="020B0503020204020204" pitchFamily="34" charset="-122"/>
                <a:ea typeface="微软雅黑" panose="020B0503020204020204" pitchFamily="34" charset="-122"/>
              </a:rPr>
              <a:t>去</a:t>
            </a:r>
            <a:r>
              <a:rPr sz="1600" b="1" dirty="0">
                <a:latin typeface="微软雅黑" panose="020B0503020204020204" pitchFamily="34" charset="-122"/>
                <a:ea typeface="微软雅黑" panose="020B0503020204020204" pitchFamily="34" charset="-122"/>
              </a:rPr>
              <a:t>2楼还是</a:t>
            </a:r>
            <a:r>
              <a:rPr lang="en-US" sz="1600" b="1" dirty="0">
                <a:latin typeface="微软雅黑" panose="020B0503020204020204" pitchFamily="34" charset="-122"/>
                <a:ea typeface="微软雅黑" panose="020B0503020204020204" pitchFamily="34" charset="-122"/>
              </a:rPr>
              <a:t>3</a:t>
            </a:r>
            <a:r>
              <a:rPr sz="1600" b="1" dirty="0">
                <a:latin typeface="微软雅黑" panose="020B0503020204020204" pitchFamily="34" charset="-122"/>
                <a:ea typeface="微软雅黑" panose="020B0503020204020204" pitchFamily="34" charset="-122"/>
              </a:rPr>
              <a:t>楼？他们如何从大堂到达</a:t>
            </a:r>
            <a:r>
              <a:rPr lang="zh-CN" sz="1600" b="1" dirty="0">
                <a:latin typeface="微软雅黑" panose="020B0503020204020204" pitchFamily="34" charset="-122"/>
                <a:ea typeface="微软雅黑" panose="020B0503020204020204" pitchFamily="34" charset="-122"/>
              </a:rPr>
              <a:t>客厅</a:t>
            </a:r>
            <a:r>
              <a:rPr sz="1600" b="1" dirty="0">
                <a:latin typeface="微软雅黑" panose="020B0503020204020204" pitchFamily="34" charset="-122"/>
                <a:ea typeface="微软雅黑" panose="020B0503020204020204" pitchFamily="34" charset="-122"/>
              </a:rPr>
              <a:t>？</a:t>
            </a:r>
            <a:r>
              <a:rPr lang="zh-CN" sz="1600" b="1" dirty="0">
                <a:latin typeface="微软雅黑" panose="020B0503020204020204" pitchFamily="34" charset="-122"/>
                <a:ea typeface="微软雅黑" panose="020B0503020204020204" pitchFamily="34" charset="-122"/>
              </a:rPr>
              <a:t>他们为什么会选择你所设计的建筑？也就是说，原型需要从用户的角度去考虑问题。</a:t>
            </a:r>
            <a:endParaRPr sz="1600" b="1" dirty="0">
              <a:latin typeface="微软雅黑" panose="020B0503020204020204" pitchFamily="34" charset="-122"/>
              <a:ea typeface="微软雅黑" panose="020B0503020204020204" pitchFamily="34" charset="-122"/>
            </a:endParaRPr>
          </a:p>
          <a:p>
            <a:pPr>
              <a:lnSpc>
                <a:spcPct val="150000"/>
              </a:lnSpc>
            </a:pPr>
            <a:endParaRPr sz="1600" b="1" dirty="0">
              <a:latin typeface="微软雅黑" panose="020B0503020204020204" pitchFamily="34" charset="-122"/>
              <a:ea typeface="微软雅黑" panose="020B0503020204020204" pitchFamily="34" charset="-122"/>
            </a:endParaRPr>
          </a:p>
          <a:p>
            <a:pPr>
              <a:lnSpc>
                <a:spcPct val="150000"/>
              </a:lnSpc>
            </a:pPr>
            <a:r>
              <a:rPr sz="1600" b="1" dirty="0">
                <a:latin typeface="微软雅黑" panose="020B0503020204020204" pitchFamily="34" charset="-122"/>
                <a:ea typeface="微软雅黑" panose="020B0503020204020204" pitchFamily="34" charset="-122"/>
              </a:rPr>
              <a:t>这些都是在原型制作阶段计划的。用户体验和原型是建筑物的蓝图，</a:t>
            </a:r>
            <a:r>
              <a:rPr lang="zh-CN" sz="1600" b="1" dirty="0">
                <a:latin typeface="微软雅黑" panose="020B0503020204020204" pitchFamily="34" charset="-122"/>
                <a:ea typeface="微软雅黑" panose="020B0503020204020204" pitchFamily="34" charset="-122"/>
              </a:rPr>
              <a:t>把握好这些，才能让用户满意。</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359219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为什么要进行界面原型设计？</a:t>
            </a:r>
            <a:r>
              <a:rPr lang="en-US" altLang="zh-CN" sz="1600" b="1" baseline="30000"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[3]</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文本框 22"/>
          <p:cNvSpPr txBox="1"/>
          <p:nvPr/>
        </p:nvSpPr>
        <p:spPr>
          <a:xfrm>
            <a:off x="771420" y="588264"/>
            <a:ext cx="4452961" cy="4850174"/>
          </a:xfrm>
          <a:prstGeom prst="rect">
            <a:avLst/>
          </a:prstGeom>
          <a:noFill/>
        </p:spPr>
        <p:txBody>
          <a:bodyPr wrap="square">
            <a:spAutoFit/>
          </a:bodyPr>
          <a:lstStyle/>
          <a:p>
            <a:pPr>
              <a:lnSpc>
                <a:spcPct val="150000"/>
              </a:lnSpc>
            </a:pPr>
            <a:r>
              <a:rPr sz="1600" b="1" dirty="0">
                <a:latin typeface="微软雅黑" panose="020B0503020204020204" pitchFamily="34" charset="-122"/>
                <a:ea typeface="微软雅黑" panose="020B0503020204020204" pitchFamily="34" charset="-122"/>
              </a:rPr>
              <a:t>在启动新项目时，首先</a:t>
            </a:r>
            <a:r>
              <a:rPr lang="zh-CN" sz="1600" b="1" dirty="0">
                <a:latin typeface="微软雅黑" panose="020B0503020204020204" pitchFamily="34" charset="-122"/>
                <a:ea typeface="微软雅黑" panose="020B0503020204020204" pitchFamily="34" charset="-122"/>
              </a:rPr>
              <a:t>需要</a:t>
            </a:r>
            <a:r>
              <a:rPr sz="1600" b="1" dirty="0">
                <a:latin typeface="微软雅黑" panose="020B0503020204020204" pitchFamily="34" charset="-122"/>
                <a:ea typeface="微软雅黑" panose="020B0503020204020204" pitchFamily="34" charset="-122"/>
              </a:rPr>
              <a:t>进行品牌探索，探索受众，目标和内容。</a:t>
            </a:r>
          </a:p>
          <a:p>
            <a:pPr>
              <a:lnSpc>
                <a:spcPct val="150000"/>
              </a:lnSpc>
            </a:pPr>
            <a:r>
              <a:rPr lang="zh-CN" sz="1600" b="1" dirty="0">
                <a:latin typeface="微软雅黑" panose="020B0503020204020204" pitchFamily="34" charset="-122"/>
                <a:ea typeface="微软雅黑" panose="020B0503020204020204" pitchFamily="34" charset="-122"/>
              </a:rPr>
              <a:t>而</a:t>
            </a:r>
            <a:r>
              <a:rPr sz="1600" b="1" dirty="0">
                <a:latin typeface="微软雅黑" panose="020B0503020204020204" pitchFamily="34" charset="-122"/>
                <a:ea typeface="微软雅黑" panose="020B0503020204020204" pitchFamily="34" charset="-122"/>
              </a:rPr>
              <a:t>原型</a:t>
            </a:r>
            <a:r>
              <a:rPr lang="zh-CN" sz="1600" b="1" dirty="0">
                <a:latin typeface="微软雅黑" panose="020B0503020204020204" pitchFamily="34" charset="-122"/>
                <a:ea typeface="微软雅黑" panose="020B0503020204020204" pitchFamily="34" charset="-122"/>
              </a:rPr>
              <a:t>是我们评判系统的用户体验是否达标的一个标准</a:t>
            </a:r>
            <a:r>
              <a:rPr sz="1600" b="1" dirty="0">
                <a:latin typeface="微软雅黑" panose="020B0503020204020204" pitchFamily="34" charset="-122"/>
                <a:ea typeface="微软雅黑" panose="020B0503020204020204" pitchFamily="34" charset="-122"/>
              </a:rPr>
              <a:t>。用户体验涉及各种组件（文本，联系表单，号召性用语，社交活动等）的</a:t>
            </a:r>
            <a:r>
              <a:rPr sz="1600" b="1" dirty="0">
                <a:solidFill>
                  <a:srgbClr val="FF0000"/>
                </a:solidFill>
                <a:latin typeface="微软雅黑" panose="020B0503020204020204" pitchFamily="34" charset="-122"/>
                <a:ea typeface="微软雅黑" panose="020B0503020204020204" pitchFamily="34" charset="-122"/>
              </a:rPr>
              <a:t>战略放置</a:t>
            </a:r>
            <a:r>
              <a:rPr sz="1600" b="1" dirty="0">
                <a:latin typeface="微软雅黑" panose="020B0503020204020204" pitchFamily="34" charset="-122"/>
                <a:ea typeface="微软雅黑" panose="020B0503020204020204" pitchFamily="34" charset="-122"/>
              </a:rPr>
              <a:t>。以原始项目目标和受众目标为基础，以最合理的方式安排这些组件。</a:t>
            </a:r>
          </a:p>
          <a:p>
            <a:pPr>
              <a:lnSpc>
                <a:spcPct val="150000"/>
              </a:lnSpc>
            </a:pPr>
            <a:r>
              <a:rPr lang="zh-CN" sz="1600" b="1" dirty="0">
                <a:latin typeface="微软雅黑" panose="020B0503020204020204" pitchFamily="34" charset="-122"/>
                <a:ea typeface="微软雅黑" panose="020B0503020204020204" pitchFamily="34" charset="-122"/>
              </a:rPr>
              <a:t>比如说</a:t>
            </a:r>
            <a:r>
              <a:rPr sz="1600" b="1" dirty="0">
                <a:latin typeface="微软雅黑" panose="020B0503020204020204" pitchFamily="34" charset="-122"/>
                <a:ea typeface="微软雅黑" panose="020B0503020204020204" pitchFamily="34" charset="-122"/>
              </a:rPr>
              <a:t>我们使用原型工具创建了一个</a:t>
            </a:r>
            <a:r>
              <a:rPr lang="zh-CN" sz="1600" b="1" dirty="0">
                <a:latin typeface="微软雅黑" panose="020B0503020204020204" pitchFamily="34" charset="-122"/>
                <a:ea typeface="微软雅黑" panose="020B0503020204020204" pitchFamily="34" charset="-122"/>
              </a:rPr>
              <a:t>初步的</a:t>
            </a:r>
            <a:r>
              <a:rPr sz="1600" b="1" dirty="0">
                <a:latin typeface="微软雅黑" panose="020B0503020204020204" pitchFamily="34" charset="-122"/>
                <a:ea typeface="微软雅黑" panose="020B0503020204020204" pitchFamily="34" charset="-122"/>
              </a:rPr>
              <a:t>网站，</a:t>
            </a:r>
            <a:r>
              <a:rPr lang="zh-CN" sz="1600" b="1" dirty="0">
                <a:latin typeface="微软雅黑" panose="020B0503020204020204" pitchFamily="34" charset="-122"/>
                <a:ea typeface="微软雅黑" panose="020B0503020204020204" pitchFamily="34" charset="-122"/>
              </a:rPr>
              <a:t>它</a:t>
            </a:r>
            <a:r>
              <a:rPr sz="1600" b="1" dirty="0">
                <a:latin typeface="微软雅黑" panose="020B0503020204020204" pitchFamily="34" charset="-122"/>
                <a:ea typeface="微软雅黑" panose="020B0503020204020204" pitchFamily="34" charset="-122"/>
              </a:rPr>
              <a:t>允许客户单击并滚动浏览其网站。客户乍看之下会看到很多带有灰色框的黑色和白色。这些框代表各种组件。它可能看起来不漂亮，但确实可以有效传达未来网站的功能。</a:t>
            </a:r>
          </a:p>
          <a:p>
            <a:pPr>
              <a:lnSpc>
                <a:spcPct val="150000"/>
              </a:lnSpc>
            </a:pPr>
            <a:endParaRPr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351367" y="728276"/>
            <a:ext cx="3621627" cy="2706776"/>
          </a:xfrm>
          <a:prstGeom prst="rect">
            <a:avLst/>
          </a:prstGeom>
        </p:spPr>
      </p:pic>
      <p:sp>
        <p:nvSpPr>
          <p:cNvPr id="3" name="文本框 2"/>
          <p:cNvSpPr txBox="1"/>
          <p:nvPr/>
        </p:nvSpPr>
        <p:spPr>
          <a:xfrm>
            <a:off x="5247640" y="3256548"/>
            <a:ext cx="3562350" cy="584775"/>
          </a:xfrm>
          <a:prstGeom prst="rect">
            <a:avLst/>
          </a:prstGeom>
          <a:noFill/>
        </p:spPr>
        <p:txBody>
          <a:bodyPr wrap="square" rtlCol="0">
            <a:spAutoFit/>
          </a:bodyPr>
          <a:lstStyle/>
          <a:p>
            <a:pPr lvl="2"/>
            <a:endParaRPr lang="zh-CN" altLang="en-US" dirty="0">
              <a:solidFill>
                <a:srgbClr val="FF0000"/>
              </a:solidFill>
            </a:endParaRPr>
          </a:p>
          <a:p>
            <a:pPr lvl="2"/>
            <a:r>
              <a:rPr lang="zh-CN" altLang="en-US" sz="1400" dirty="0">
                <a:solidFill>
                  <a:schemeClr val="tx1"/>
                </a:solidFill>
                <a:latin typeface="微软雅黑" panose="020B0503020204020204" pitchFamily="34" charset="-122"/>
                <a:ea typeface="微软雅黑" panose="020B0503020204020204" pitchFamily="34" charset="-122"/>
              </a:rPr>
              <a:t>一个初步的界面原型</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6305" y="338455"/>
            <a:ext cx="359219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rPr>
              <a:t>原型设计的策略</a:t>
            </a:r>
            <a:r>
              <a:rPr lang="en-US" altLang="zh-CN" sz="1600" b="1" baseline="30000" dirty="0">
                <a:solidFill>
                  <a:srgbClr val="EA5514"/>
                </a:solidFill>
                <a:latin typeface="微软雅黑" panose="020B0503020204020204" pitchFamily="34" charset="-122"/>
                <a:ea typeface="微软雅黑" panose="020B0503020204020204" pitchFamily="34" charset="-122"/>
                <a:cs typeface="宋体" panose="02010600030101010101" pitchFamily="2" charset="-122"/>
                <a:sym typeface="+mn-ea"/>
              </a:rPr>
              <a:t>[5]</a:t>
            </a:r>
            <a:endParaRPr lang="en-US" altLang="zh-CN" sz="1600" b="1" dirty="0">
              <a:solidFill>
                <a:srgbClr val="EA5514"/>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文本框 22"/>
          <p:cNvSpPr txBox="1"/>
          <p:nvPr/>
        </p:nvSpPr>
        <p:spPr>
          <a:xfrm>
            <a:off x="858344" y="842764"/>
            <a:ext cx="7233705" cy="3784600"/>
          </a:xfrm>
          <a:prstGeom prst="rect">
            <a:avLst/>
          </a:prstGeom>
          <a:noFill/>
        </p:spPr>
        <p:txBody>
          <a:bodyPr wrap="square">
            <a:spAutoFit/>
          </a:bodyPr>
          <a:lstStyle/>
          <a:p>
            <a:pPr>
              <a:lnSpc>
                <a:spcPct val="150000"/>
              </a:lnSpc>
            </a:pPr>
            <a:r>
              <a:rPr lang="zh-CN" sz="1600" b="1" dirty="0">
                <a:latin typeface="微软雅黑" panose="020B0503020204020204" pitchFamily="34" charset="-122"/>
                <a:ea typeface="微软雅黑" panose="020B0503020204020204" pitchFamily="34" charset="-122"/>
              </a:rPr>
              <a:t>设计原型，是为了让用户获得良好的用户体验，同时，也是为了让产品能获得回报。因此，原型可以按照以下策略来进行设计。</a:t>
            </a:r>
          </a:p>
          <a:p>
            <a:pPr>
              <a:lnSpc>
                <a:spcPct val="150000"/>
              </a:lnSpc>
            </a:pP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EA5514"/>
                </a:solidFill>
                <a:latin typeface="微软雅黑" panose="020B0503020204020204" pitchFamily="34" charset="-122"/>
                <a:ea typeface="微软雅黑" panose="020B0503020204020204" pitchFamily="34" charset="-122"/>
              </a:rPr>
              <a:t>了解</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界面简洁明了，可以很快上手</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，这是用户了解过程</a:t>
            </a:r>
          </a:p>
          <a:p>
            <a:pPr>
              <a:lnSpc>
                <a:spcPct val="150000"/>
              </a:lnSpc>
            </a:pPr>
            <a:endParaRPr lang="zh-CN" altLang="en-US" sz="1600" b="1"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EA5514"/>
                </a:solidFill>
                <a:latin typeface="微软雅黑" panose="020B0503020204020204" pitchFamily="34" charset="-122"/>
                <a:ea typeface="微软雅黑" panose="020B0503020204020204" pitchFamily="34" charset="-122"/>
              </a:rPr>
              <a:t>信任</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用户使用评价，用户留存率</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，这是用户的信任过程</a:t>
            </a:r>
          </a:p>
          <a:p>
            <a:pPr>
              <a:lnSpc>
                <a:spcPct val="150000"/>
              </a:lnSpc>
            </a:pPr>
            <a:endParaRPr lang="zh-CN" altLang="en-US" sz="1600" b="1"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EA5514"/>
                </a:solidFill>
                <a:latin typeface="微软雅黑" panose="020B0503020204020204" pitchFamily="34" charset="-122"/>
                <a:ea typeface="微软雅黑" panose="020B0503020204020204" pitchFamily="34" charset="-122"/>
              </a:rPr>
              <a:t>价值</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功能实用，引导明确</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，这是用户对产品价值的肯定过程</a:t>
            </a:r>
          </a:p>
          <a:p>
            <a:pPr>
              <a:lnSpc>
                <a:spcPct val="150000"/>
              </a:lnSpc>
            </a:pPr>
            <a:endParaRPr lang="zh-CN" altLang="en-US" sz="1600" b="1"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EA5514"/>
                </a:solidFill>
                <a:latin typeface="微软雅黑" panose="020B0503020204020204" pitchFamily="34" charset="-122"/>
                <a:ea typeface="微软雅黑" panose="020B0503020204020204" pitchFamily="34" charset="-122"/>
              </a:rPr>
              <a:t>转化</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在适当的地方引导用户消费</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，这是将用户转化为回报的过程</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par>
                                <p:cTn id="41" presetID="6" presetClass="emph" presetSubtype="0" autoRev="1" fill="hold" grpId="1" nodeType="withEffect">
                                  <p:stCondLst>
                                    <p:cond delay="800"/>
                                  </p:stCondLst>
                                  <p:childTnLst>
                                    <p:animScale>
                                      <p:cBhvr>
                                        <p:cTn id="42"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p:bldP spid="54" grpId="1"/>
      <p:bldP spid="5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1351</TotalTime>
  <Words>3181</Words>
  <Application>Microsoft Office PowerPoint</Application>
  <PresentationFormat>自定义</PresentationFormat>
  <Paragraphs>298</Paragraphs>
  <Slides>45</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45</vt:i4>
      </vt:variant>
    </vt:vector>
  </HeadingPairs>
  <TitlesOfParts>
    <vt:vector size="50" baseType="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徐威方</dc:creator>
  <cp:lastModifiedBy>Administrator</cp:lastModifiedBy>
  <cp:revision>266</cp:revision>
  <dcterms:created xsi:type="dcterms:W3CDTF">2015-10-14T02:35:00Z</dcterms:created>
  <dcterms:modified xsi:type="dcterms:W3CDTF">2021-04-17T07:15:14Z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66C0504383FE4BC6B2A8CC3A094CB95D</vt:lpwstr>
  </property>
  <property fmtid="{D5CDD505-2E9C-101B-9397-08002B2CF9AE}" pid="3" name="KSOProductBuildVer">
    <vt:lpwstr>2052-11.1.0.10463</vt:lpwstr>
  </property>
</Properties>
</file>